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60" r:id="rId22"/>
    <p:sldId id="277" r:id="rId23"/>
    <p:sldId id="279" r:id="rId24"/>
    <p:sldId id="278" r:id="rId25"/>
    <p:sldId id="281" r:id="rId26"/>
    <p:sldId id="282" r:id="rId27"/>
    <p:sldId id="288" r:id="rId28"/>
    <p:sldId id="284" r:id="rId29"/>
    <p:sldId id="285" r:id="rId30"/>
    <p:sldId id="286" r:id="rId31"/>
    <p:sldId id="283" r:id="rId32"/>
    <p:sldId id="287" r:id="rId33"/>
    <p:sldId id="289" r:id="rId34"/>
    <p:sldId id="290" r:id="rId35"/>
    <p:sldId id="291" r:id="rId36"/>
    <p:sldId id="280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79FCD-9CF5-4507-BD26-C5E11EDA9E19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1C965-66C6-4A23-8DC2-63EE5C9319D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Protozoan diseases</a:t>
            </a:r>
            <a:endParaRPr lang="en-IN" dirty="0"/>
          </a:p>
        </p:txBody>
      </p:sp>
      <p:sp>
        <p:nvSpPr>
          <p:cNvPr id="3" name="TextBox 2"/>
          <p:cNvSpPr txBox="1"/>
          <p:nvPr/>
        </p:nvSpPr>
        <p:spPr>
          <a:xfrm>
            <a:off x="2500298" y="3500438"/>
            <a:ext cx="464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 smtClean="0"/>
              <a:t>Presented By</a:t>
            </a:r>
          </a:p>
          <a:p>
            <a:pPr algn="ctr"/>
            <a:r>
              <a:rPr lang="en-IN" b="1" dirty="0" smtClean="0"/>
              <a:t>Deepthi Kiran</a:t>
            </a:r>
          </a:p>
          <a:p>
            <a:pPr algn="ctr"/>
            <a:r>
              <a:rPr lang="en-IN" b="1" dirty="0" smtClean="0"/>
              <a:t>Assistant Professor</a:t>
            </a:r>
          </a:p>
          <a:p>
            <a:pPr algn="ctr"/>
            <a:r>
              <a:rPr lang="en-IN" b="1" dirty="0" smtClean="0"/>
              <a:t>Bangalore City College</a:t>
            </a:r>
            <a:endParaRPr lang="en-IN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ï . A considerable area of the submucosa is destroyed,&#10;undermining the mucous membrane above.&#10;ï .The invasion of the tiss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358246" cy="5776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moebiasis&#10;Symptomatic group&#10;Intestinal&#10;Small % - invasive&#10;amoebiasis&#10;Mild abdominal&#10;discomfort,&#10;diarrhea to acute&#10;fulmin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ï&#10;&#10;Pseudotumoral lesion&#10;&#10;ï&#10;&#10;Necrosis, edema and inflammatory thickening of mucosa&#10;and submucosa of intestinal wall&#10;&#10;ï&#10;&#10;1%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429684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Â 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072494" cy="5986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Macroscopy&#10;&#10;Character&#10;&#10;Amoebic dysentry&#10;&#10;Bacillary dysentry&#10;&#10;Number&#10;&#10;6-8 motions per day&#10;&#10;&gt; 10 motions per day&#10;&#10;Amount&#10;&#10;C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28680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ï&#10;&#10;Antibody&#10;&#10;ï&#10;&#10;Antigen detection&#10;&#10;detection&#10;&#10;ï¼&#10;&#10;ELISA&#10;&#10;ï¼&#10;&#10;ELISA&#10;&#10;ï¼&#10;&#10;Coagglutination&#10;&#10;ï¼&#10;&#10;IHA&#10;&#10;ï¼&#10;&#10;IFA&#10;&#10;ï¶ Copro-antigen det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286808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Microscopic examination of Stool &lt;ul&gt;&lt;li&gt;A sample of freshly collected fecal specimen  containing mucous and blood is tra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15370" cy="5772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xtra intestinal Amoebiasis &lt;ul&gt;&lt;li&gt;The specimens are obtained from Liver, lung, or Brain biopsy samples and subjected to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077208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Amoebic Liver Abscess &lt;ul&gt;&lt;li&gt;The pus in liver abscess appear as red Anchovy sauce like appearance &lt;/li&gt;&lt;/ul&gt;&lt;ul&gt;&lt;li&gt;The m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792961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erological Diagnosis &lt;ul&gt;&lt;li&gt;The serological become reactive in invasive Amoebiasis &lt;/li&gt;&lt;/ul&gt;&lt;ul&gt;&lt;li&gt;1 Indirect  Heamagg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07249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mebiasis &lt;ul&gt;&lt;li&gt;Amebiasis (am-e-BI-a-sis) is a disease caused by a one-celled parasite called  Entamoeba histolytica (e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59864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reating  Amebiasis .  &lt;ul&gt;&lt;li&gt;Frequently, either  metronidazole  (Flagyl) or  tinidazole  (Fasigyn) are used to treat Ame..."/>
          <p:cNvPicPr>
            <a:picLocks noChangeAspect="1" noChangeArrowheads="1"/>
          </p:cNvPicPr>
          <p:nvPr/>
        </p:nvPicPr>
        <p:blipFill>
          <a:blip r:embed="rId2"/>
          <a:srcRect r="3478" b="56977"/>
          <a:stretch>
            <a:fillRect/>
          </a:stretch>
        </p:blipFill>
        <p:spPr bwMode="auto">
          <a:xfrm>
            <a:off x="642910" y="214290"/>
            <a:ext cx="7929618" cy="2643206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>
            <a:off x="1571604" y="2071678"/>
            <a:ext cx="6516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71604" y="2428868"/>
            <a:ext cx="5500726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143240" y="2786058"/>
            <a:ext cx="5000660" cy="1588"/>
          </a:xfrm>
          <a:prstGeom prst="line">
            <a:avLst/>
          </a:prstGeom>
          <a:ln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2" descr="Treating extra intestinal Amoebiasis &lt;ul&gt;&lt;li&gt;Amoebic abscess is treated similarly to dysentery, with antibiotics. Sometime..."/>
          <p:cNvPicPr>
            <a:picLocks noChangeAspect="1" noChangeArrowheads="1"/>
          </p:cNvPicPr>
          <p:nvPr/>
        </p:nvPicPr>
        <p:blipFill>
          <a:blip r:embed="rId3"/>
          <a:srcRect t="22727"/>
          <a:stretch>
            <a:fillRect/>
          </a:stretch>
        </p:blipFill>
        <p:spPr bwMode="auto">
          <a:xfrm>
            <a:off x="714348" y="2857496"/>
            <a:ext cx="7862894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pidemiology&#10;World&#10;â¢ Worldwide in distribution&#10;â¢ 3rd most common parasitic death&#10;â¢ India, China, Mexico, Africa, South Am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58246" cy="4562476"/>
          </a:xfrm>
          <a:prstGeom prst="rect">
            <a:avLst/>
          </a:prstGeom>
          <a:noFill/>
        </p:spPr>
      </p:pic>
      <p:pic>
        <p:nvPicPr>
          <p:cNvPr id="17412" name="Picture 4" descr="Epidemiology&#10;India&#10;â¢ 15% prevalence (3.6-47.4%)&#10;â¢ Variation according to sanitation level and&#10;clinical diagnostic criteria&#10; "/>
          <p:cNvPicPr>
            <a:picLocks noChangeAspect="1" noChangeArrowheads="1"/>
          </p:cNvPicPr>
          <p:nvPr/>
        </p:nvPicPr>
        <p:blipFill>
          <a:blip r:embed="rId3"/>
          <a:srcRect t="24843" b="32881"/>
          <a:stretch>
            <a:fillRect/>
          </a:stretch>
        </p:blipFill>
        <p:spPr bwMode="auto">
          <a:xfrm>
            <a:off x="428596" y="4929174"/>
            <a:ext cx="6076950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Malaria</a:t>
            </a:r>
            <a:endParaRPr lang="en-IN" dirty="0"/>
          </a:p>
        </p:txBody>
      </p:sp>
      <p:pic>
        <p:nvPicPr>
          <p:cNvPr id="2050" name="Picture 2" descr="Laveran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929618" cy="4562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Malaria remains the world's most devastating&#10;human parasitic infection. Malaria affects over&#10;40% of the world's populatio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ife cycle of malarial parasite 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21537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 l="63141" t="9179" r="4465" b="11719"/>
          <a:stretch>
            <a:fillRect/>
          </a:stretch>
        </p:blipFill>
        <p:spPr bwMode="auto">
          <a:xfrm>
            <a:off x="571472" y="357166"/>
            <a:ext cx="678661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Life cycle</a:t>
            </a:r>
            <a:endParaRPr lang="en-IN" dirty="0"/>
          </a:p>
        </p:txBody>
      </p:sp>
      <p:pic>
        <p:nvPicPr>
          <p:cNvPr id="39938" name="Picture 2" descr="Lifecycle: &#10;â¢ Following mitotic replication of its nucleus, the parasite is &#10;termed as schizont. &#10;â¢ At last the parasite 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643998" cy="614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re erythrocytic cycle&#10;ï¨ Sprozoites undergo&#10;developmental phase in&#10;the liver cell&#10;ï¨ Multiple nuclear divisions&#10;develop to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21537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old stage: 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215238" cy="6419840"/>
          </a:xfrm>
          <a:prstGeom prst="rect">
            <a:avLst/>
          </a:prstGeom>
          <a:noFill/>
        </p:spPr>
      </p:pic>
      <p:pic>
        <p:nvPicPr>
          <p:cNvPr id="41988" name="Picture 4" descr="Hot stage: &#10; "/>
          <p:cNvPicPr>
            <a:picLocks noChangeAspect="1" noChangeArrowheads="1"/>
          </p:cNvPicPr>
          <p:nvPr/>
        </p:nvPicPr>
        <p:blipFill>
          <a:blip r:embed="rId3"/>
          <a:srcRect t="6263" r="23589" b="40501"/>
          <a:stretch>
            <a:fillRect/>
          </a:stretch>
        </p:blipFill>
        <p:spPr bwMode="auto">
          <a:xfrm>
            <a:off x="928662" y="4071942"/>
            <a:ext cx="4643470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Sweating stage: 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3286148"/>
          </a:xfrm>
          <a:prstGeom prst="rect">
            <a:avLst/>
          </a:prstGeom>
          <a:noFill/>
        </p:spPr>
      </p:pic>
      <p:pic>
        <p:nvPicPr>
          <p:cNvPr id="43012" name="Picture 4" descr="Diagnosis: &#10;â¢ Laboratory - thin, thick smears, antigen capture &#10;EIA, PCR etc. &#10;â¢ Clinical - platelets, regularly intermitt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429000"/>
            <a:ext cx="8143932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moebiasis a Major Health Problem &lt;ul&gt;&lt;li&gt;Amoebiasis is estimated to cause 70,000 deaths per year world wide Symptoms can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8072494" cy="5557841"/>
          </a:xfrm>
          <a:prstGeom prst="rect">
            <a:avLst/>
          </a:prstGeom>
          <a:noFill/>
        </p:spPr>
      </p:pic>
      <p:cxnSp>
        <p:nvCxnSpPr>
          <p:cNvPr id="4" name="Straight Connector 3"/>
          <p:cNvCxnSpPr/>
          <p:nvPr/>
        </p:nvCxnSpPr>
        <p:spPr>
          <a:xfrm>
            <a:off x="3786182" y="2928934"/>
            <a:ext cx="378621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71604" y="3357562"/>
            <a:ext cx="564360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571604" y="3714752"/>
            <a:ext cx="542928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428728" y="4071942"/>
            <a:ext cx="13573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. &#10;. &#10;Medical intervention: &#10;Examine blood under microscope &#10;(geimsa stain) &#10;chest x-ray: helpful if respiratory symptom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821537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Clinical symptoms</a:t>
            </a:r>
            <a:endParaRPr lang="en-IN" dirty="0"/>
          </a:p>
        </p:txBody>
      </p:sp>
      <p:pic>
        <p:nvPicPr>
          <p:cNvPr id="40962" name="Picture 2" descr="Signs and symptoms of malaria&#10;â¢ Cycles of shaking chills followed by fever and profuse sweating.&#10;â¢ Hemolytic anemia.&#10;â¢ Ja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42968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iagnosis of malaria&#10;â¢ 1) Medical history.&#10;â¢ 2) Physical examination.&#10;â¢ 3) Laboratory diagnosis:&#10;Microscopy Immunological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01122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Antigen Detection Methods are Rapid&#10;and Precise&#10;Antigen Detection&#10;ï¨ Various test kits are available to detect antigens&#10;de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6076950" cy="2143140"/>
          </a:xfrm>
          <a:prstGeom prst="rect">
            <a:avLst/>
          </a:prstGeom>
          <a:noFill/>
        </p:spPr>
      </p:pic>
      <p:pic>
        <p:nvPicPr>
          <p:cNvPr id="48132" name="Picture 4" descr="Sensitivity of Tools for&#10;Diagnosis of Malarial Infection&#10;1. Most sensitive:&#10;Antibody detection&#10;2. PCR&#10;3. Blood film examin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500306"/>
            <a:ext cx="6786610" cy="3705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Image result for signet ring st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9156" name="AutoShape 4" descr="Image result for signet ring st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49158" name="Picture 6" descr="Image result for signet ring stage of malaria parasite is observed 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72494" cy="5125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P. Falciparum P. Vivax P. Malaria P. Ovate&#10;Quinine, Mefloquin,&#10;Sulfadoxine and&#10;Pyrimethamine.&#10;Chloroquine&#10;With&#10;primaquine.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786742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pidemiology of malaria&#10;â¢ Malaria is widely distributed in tropics and subtropics of&#10;Africa, Asia and Latin America.&#10;â¢ Mal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358246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Transmission of Amebiasis &lt;ul&gt;&lt;li&gt;Amoebiasis is transmitted by fecal contamination of drinking water and foods, but also b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57256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16471" t="12695" r="34114" b="35547"/>
          <a:stretch>
            <a:fillRect/>
          </a:stretch>
        </p:blipFill>
        <p:spPr bwMode="auto">
          <a:xfrm>
            <a:off x="214282" y="214290"/>
            <a:ext cx="864399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Antigen structure</a:t>
            </a:r>
            <a:br>
              <a:rPr lang="en-IN" dirty="0" smtClean="0"/>
            </a:br>
            <a:endParaRPr lang="en-IN" dirty="0"/>
          </a:p>
        </p:txBody>
      </p:sp>
      <p:pic>
        <p:nvPicPr>
          <p:cNvPr id="18434" name="Picture 2" descr="Agents&#10;â¢ Entamoeba histolytica&#10;ï¶ Trophozoites&#10;â¢ 18-40 Î¼m in D&#10;â¢ Cytoplasm â # outer clear ectoplasm&#10;# inner granular endop..."/>
          <p:cNvPicPr>
            <a:picLocks noChangeAspect="1" noChangeArrowheads="1"/>
          </p:cNvPicPr>
          <p:nvPr/>
        </p:nvPicPr>
        <p:blipFill>
          <a:blip r:embed="rId2"/>
          <a:srcRect t="10960" r="-3449"/>
          <a:stretch>
            <a:fillRect/>
          </a:stretch>
        </p:blipFill>
        <p:spPr bwMode="auto">
          <a:xfrm>
            <a:off x="214282" y="1142984"/>
            <a:ext cx="8501122" cy="4919666"/>
          </a:xfrm>
          <a:prstGeom prst="rect">
            <a:avLst/>
          </a:prstGeom>
          <a:noFill/>
        </p:spPr>
      </p:pic>
      <p:pic>
        <p:nvPicPr>
          <p:cNvPr id="4" name="Picture 6" descr="TROPHOZOITE&#10; "/>
          <p:cNvPicPr>
            <a:picLocks noChangeAspect="1" noChangeArrowheads="1"/>
          </p:cNvPicPr>
          <p:nvPr/>
        </p:nvPicPr>
        <p:blipFill>
          <a:blip r:embed="rId3"/>
          <a:srcRect l="16458" t="18581" r="16536" b="9394"/>
          <a:stretch>
            <a:fillRect/>
          </a:stretch>
        </p:blipFill>
        <p:spPr bwMode="auto">
          <a:xfrm>
            <a:off x="5500694" y="785794"/>
            <a:ext cx="3071802" cy="2666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gents&#10;â¢ Entamoeba histolytica&#10;ï¶Precyst&#10;â¢ Intermediate form&#10;â¢ Oval with blunt pseudopodia&#10;â¢ No food vacuoles&#10;ï¶Cysts&#10;â¢ Sphe..."/>
          <p:cNvPicPr>
            <a:picLocks noChangeAspect="1" noChangeArrowheads="1"/>
          </p:cNvPicPr>
          <p:nvPr/>
        </p:nvPicPr>
        <p:blipFill>
          <a:blip r:embed="rId2"/>
          <a:srcRect t="10960" r="32678"/>
          <a:stretch>
            <a:fillRect/>
          </a:stretch>
        </p:blipFill>
        <p:spPr bwMode="auto">
          <a:xfrm>
            <a:off x="500034" y="1142984"/>
            <a:ext cx="4572032" cy="4705352"/>
          </a:xfrm>
          <a:prstGeom prst="rect">
            <a:avLst/>
          </a:prstGeom>
          <a:noFill/>
        </p:spPr>
      </p:pic>
      <p:pic>
        <p:nvPicPr>
          <p:cNvPr id="19462" name="Picture 6" descr="TROPHOZOITE&#10; "/>
          <p:cNvPicPr>
            <a:picLocks noChangeAspect="1" noChangeArrowheads="1"/>
          </p:cNvPicPr>
          <p:nvPr/>
        </p:nvPicPr>
        <p:blipFill>
          <a:blip r:embed="rId3"/>
          <a:srcRect l="16458" t="18581" r="16536" b="9394"/>
          <a:stretch>
            <a:fillRect/>
          </a:stretch>
        </p:blipFill>
        <p:spPr bwMode="auto">
          <a:xfrm>
            <a:off x="5072066" y="2500306"/>
            <a:ext cx="3786214" cy="3286148"/>
          </a:xfrm>
          <a:prstGeom prst="rect">
            <a:avLst/>
          </a:prstGeom>
          <a:noFill/>
        </p:spPr>
      </p:pic>
      <p:pic>
        <p:nvPicPr>
          <p:cNvPr id="19464" name="Picture 8" descr="METHOD OF REPRODUCTION&#10; "/>
          <p:cNvPicPr>
            <a:picLocks noChangeAspect="1" noChangeArrowheads="1"/>
          </p:cNvPicPr>
          <p:nvPr/>
        </p:nvPicPr>
        <p:blipFill>
          <a:blip r:embed="rId4"/>
          <a:srcRect l="31250" t="19424" r="6250" b="13979"/>
          <a:stretch>
            <a:fillRect/>
          </a:stretch>
        </p:blipFill>
        <p:spPr bwMode="auto">
          <a:xfrm>
            <a:off x="5000628" y="285728"/>
            <a:ext cx="2143140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LIFE CYCLE&#10;ï E.histolytica passes its life cycle only in one host ,&#10;man.&#10;ï Quadrinucleate cysts are the infective forms of..."/>
          <p:cNvPicPr>
            <a:picLocks noChangeAspect="1" noChangeArrowheads="1"/>
          </p:cNvPicPr>
          <p:nvPr/>
        </p:nvPicPr>
        <p:blipFill>
          <a:blip r:embed="rId2"/>
          <a:srcRect b="45198"/>
          <a:stretch>
            <a:fillRect/>
          </a:stretch>
        </p:blipFill>
        <p:spPr bwMode="auto">
          <a:xfrm>
            <a:off x="428596" y="285728"/>
            <a:ext cx="7858180" cy="2500330"/>
          </a:xfrm>
          <a:prstGeom prst="rect">
            <a:avLst/>
          </a:prstGeom>
          <a:noFill/>
        </p:spPr>
      </p:pic>
      <p:pic>
        <p:nvPicPr>
          <p:cNvPr id="21508" name="Picture 4" descr="PATHOGENIC LESIONS&#10;ï 1.)Primary or intestinal LesionsâThe infection is&#10;limited entirely to the large intestine, the initia..."/>
          <p:cNvPicPr>
            <a:picLocks noChangeAspect="1" noChangeArrowheads="1"/>
          </p:cNvPicPr>
          <p:nvPr/>
        </p:nvPicPr>
        <p:blipFill>
          <a:blip r:embed="rId3"/>
          <a:srcRect b="4865"/>
          <a:stretch>
            <a:fillRect/>
          </a:stretch>
        </p:blipFill>
        <p:spPr bwMode="auto">
          <a:xfrm>
            <a:off x="357158" y="2857496"/>
            <a:ext cx="800105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vents on Amoebiasis "/>
          <p:cNvPicPr>
            <a:picLocks noChangeAspect="1" noChangeArrowheads="1"/>
          </p:cNvPicPr>
          <p:nvPr/>
        </p:nvPicPr>
        <p:blipFill>
          <a:blip r:embed="rId2"/>
          <a:srcRect t="24725"/>
          <a:stretch>
            <a:fillRect/>
          </a:stretch>
        </p:blipFill>
        <p:spPr bwMode="auto">
          <a:xfrm>
            <a:off x="928662" y="1000108"/>
            <a:ext cx="7715304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85728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                                          Pathogenic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</TotalTime>
  <Words>20</Words>
  <Application>Microsoft Office PowerPoint</Application>
  <PresentationFormat>On-screen Show (4:3)</PresentationFormat>
  <Paragraphs>10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Protozoan diseases</vt:lpstr>
      <vt:lpstr>Slide 2</vt:lpstr>
      <vt:lpstr>Slide 3</vt:lpstr>
      <vt:lpstr>Slide 4</vt:lpstr>
      <vt:lpstr>Slide 5</vt:lpstr>
      <vt:lpstr>Antigen structure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Malaria</vt:lpstr>
      <vt:lpstr>Slide 23</vt:lpstr>
      <vt:lpstr>Slide 24</vt:lpstr>
      <vt:lpstr>Slide 25</vt:lpstr>
      <vt:lpstr>Life cycle</vt:lpstr>
      <vt:lpstr>Slide 27</vt:lpstr>
      <vt:lpstr>Slide 28</vt:lpstr>
      <vt:lpstr>Slide 29</vt:lpstr>
      <vt:lpstr>Slide 30</vt:lpstr>
      <vt:lpstr>Clinical symptoms</vt:lpstr>
      <vt:lpstr>Slide 32</vt:lpstr>
      <vt:lpstr>Slide 33</vt:lpstr>
      <vt:lpstr>Slide 34</vt:lpstr>
      <vt:lpstr>Slide 35</vt:lpstr>
      <vt:lpstr>Slide 36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Protozoan diseases</dc:title>
  <dc:creator>User</dc:creator>
  <cp:lastModifiedBy>Deepthi kiran</cp:lastModifiedBy>
  <cp:revision>46</cp:revision>
  <dcterms:created xsi:type="dcterms:W3CDTF">2019-02-14T05:37:20Z</dcterms:created>
  <dcterms:modified xsi:type="dcterms:W3CDTF">2019-11-22T16:28:37Z</dcterms:modified>
</cp:coreProperties>
</file>