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0"/>
  </p:notesMasterIdLst>
  <p:sldIdLst>
    <p:sldId id="256" r:id="rId2"/>
    <p:sldId id="257" r:id="rId3"/>
    <p:sldId id="262" r:id="rId4"/>
    <p:sldId id="258" r:id="rId5"/>
    <p:sldId id="259" r:id="rId6"/>
    <p:sldId id="261" r:id="rId7"/>
    <p:sldId id="263" r:id="rId8"/>
    <p:sldId id="264" r:id="rId9"/>
    <p:sldId id="272" r:id="rId10"/>
    <p:sldId id="265" r:id="rId11"/>
    <p:sldId id="273" r:id="rId12"/>
    <p:sldId id="266" r:id="rId13"/>
    <p:sldId id="267" r:id="rId14"/>
    <p:sldId id="268" r:id="rId15"/>
    <p:sldId id="269" r:id="rId16"/>
    <p:sldId id="270" r:id="rId17"/>
    <p:sldId id="271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8" r:id="rId29"/>
    <p:sldId id="289" r:id="rId30"/>
    <p:sldId id="290" r:id="rId31"/>
    <p:sldId id="291" r:id="rId32"/>
    <p:sldId id="292" r:id="rId33"/>
    <p:sldId id="293" r:id="rId34"/>
    <p:sldId id="287" r:id="rId35"/>
    <p:sldId id="294" r:id="rId36"/>
    <p:sldId id="285" r:id="rId37"/>
    <p:sldId id="295" r:id="rId38"/>
    <p:sldId id="296" r:id="rId39"/>
    <p:sldId id="284" r:id="rId40"/>
    <p:sldId id="286" r:id="rId41"/>
    <p:sldId id="297" r:id="rId42"/>
    <p:sldId id="300" r:id="rId43"/>
    <p:sldId id="304" r:id="rId44"/>
    <p:sldId id="299" r:id="rId45"/>
    <p:sldId id="303" r:id="rId46"/>
    <p:sldId id="306" r:id="rId47"/>
    <p:sldId id="305" r:id="rId48"/>
    <p:sldId id="307" r:id="rId49"/>
    <p:sldId id="308" r:id="rId50"/>
    <p:sldId id="309" r:id="rId51"/>
    <p:sldId id="310" r:id="rId52"/>
    <p:sldId id="311" r:id="rId53"/>
    <p:sldId id="301" r:id="rId54"/>
    <p:sldId id="302" r:id="rId55"/>
    <p:sldId id="312" r:id="rId56"/>
    <p:sldId id="313" r:id="rId57"/>
    <p:sldId id="314" r:id="rId58"/>
    <p:sldId id="315" r:id="rId59"/>
    <p:sldId id="320" r:id="rId60"/>
    <p:sldId id="316" r:id="rId61"/>
    <p:sldId id="317" r:id="rId62"/>
    <p:sldId id="318" r:id="rId63"/>
    <p:sldId id="319" r:id="rId64"/>
    <p:sldId id="321" r:id="rId65"/>
    <p:sldId id="323" r:id="rId66"/>
    <p:sldId id="326" r:id="rId67"/>
    <p:sldId id="329" r:id="rId68"/>
    <p:sldId id="330" r:id="rId69"/>
    <p:sldId id="331" r:id="rId70"/>
    <p:sldId id="332" r:id="rId71"/>
    <p:sldId id="333" r:id="rId72"/>
    <p:sldId id="334" r:id="rId73"/>
    <p:sldId id="335" r:id="rId74"/>
    <p:sldId id="336" r:id="rId75"/>
    <p:sldId id="337" r:id="rId76"/>
    <p:sldId id="338" r:id="rId77"/>
    <p:sldId id="339" r:id="rId78"/>
    <p:sldId id="343" r:id="rId79"/>
    <p:sldId id="345" r:id="rId80"/>
    <p:sldId id="344" r:id="rId81"/>
    <p:sldId id="340" r:id="rId82"/>
    <p:sldId id="341" r:id="rId83"/>
    <p:sldId id="346" r:id="rId84"/>
    <p:sldId id="348" r:id="rId85"/>
    <p:sldId id="349" r:id="rId86"/>
    <p:sldId id="350" r:id="rId87"/>
    <p:sldId id="351" r:id="rId88"/>
    <p:sldId id="347" r:id="rId8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E718B1-B49D-4214-98A2-4446718E6712}" type="datetimeFigureOut">
              <a:rPr lang="en-US" smtClean="0"/>
              <a:pPr/>
              <a:t>11/22/2019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020323-AA74-4FC3-A222-6B27889D87CA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DBC4DD6-37CA-45AF-AD21-63D3A1F5D8B0}" type="slidenum">
              <a:rPr lang="en-US" smtClean="0">
                <a:latin typeface="Arial" pitchFamily="34" charset="0"/>
              </a:rPr>
              <a:pPr/>
              <a:t>59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2114" y="690941"/>
            <a:ext cx="4482703" cy="3415392"/>
          </a:xfrm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294" y="4339167"/>
            <a:ext cx="5027414" cy="4110870"/>
          </a:xfrm>
          <a:noFill/>
          <a:ln/>
        </p:spPr>
        <p:txBody>
          <a:bodyPr lIns="90602" tIns="45303" rIns="90602" bIns="45303"/>
          <a:lstStyle/>
          <a:p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D5597A-94F5-44A3-9818-4883720123C8}" type="slidenum">
              <a:rPr lang="en-US" smtClean="0">
                <a:latin typeface="Arial" pitchFamily="34" charset="0"/>
              </a:rPr>
              <a:pPr/>
              <a:t>65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9789" y="672798"/>
            <a:ext cx="4531817" cy="3453190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5946" y="4352775"/>
            <a:ext cx="5075039" cy="4125988"/>
          </a:xfrm>
          <a:noFill/>
          <a:ln/>
        </p:spPr>
        <p:txBody>
          <a:bodyPr lIns="89955" tIns="44975" rIns="89955" bIns="44975"/>
          <a:lstStyle/>
          <a:p>
            <a:endParaRPr lang="en-CA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FB314E-4B0B-404C-ABE0-6D65895D6D2F}" type="slidenum">
              <a:rPr lang="en-US" smtClean="0">
                <a:latin typeface="Arial" pitchFamily="34" charset="0"/>
              </a:rPr>
              <a:pPr/>
              <a:t>68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48131" name="Rectangle 2"/>
          <p:cNvSpPr>
            <a:spLocks noChangeArrowheads="1"/>
          </p:cNvSpPr>
          <p:nvPr/>
        </p:nvSpPr>
        <p:spPr bwMode="auto">
          <a:xfrm>
            <a:off x="3885903" y="-1512"/>
            <a:ext cx="2972097" cy="456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6493" tIns="43247" rIns="86493" bIns="43247" anchor="ctr"/>
          <a:lstStyle/>
          <a:p>
            <a:endParaRPr lang="en-US"/>
          </a:p>
        </p:txBody>
      </p:sp>
      <p:sp>
        <p:nvSpPr>
          <p:cNvPr id="48132" name="Rectangle 3"/>
          <p:cNvSpPr>
            <a:spLocks noChangeArrowheads="1"/>
          </p:cNvSpPr>
          <p:nvPr/>
        </p:nvSpPr>
        <p:spPr bwMode="auto">
          <a:xfrm>
            <a:off x="3885903" y="8681358"/>
            <a:ext cx="2972097" cy="462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6493" tIns="43247" rIns="86493" bIns="43247" anchor="ctr"/>
          <a:lstStyle/>
          <a:p>
            <a:endParaRPr lang="en-US"/>
          </a:p>
        </p:txBody>
      </p:sp>
      <p:sp>
        <p:nvSpPr>
          <p:cNvPr id="48133" name="Rectangle 4"/>
          <p:cNvSpPr>
            <a:spLocks noChangeArrowheads="1"/>
          </p:cNvSpPr>
          <p:nvPr/>
        </p:nvSpPr>
        <p:spPr bwMode="auto">
          <a:xfrm>
            <a:off x="0" y="8681358"/>
            <a:ext cx="2972098" cy="462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6493" tIns="43247" rIns="86493" bIns="43247" anchor="ctr"/>
          <a:lstStyle/>
          <a:p>
            <a:endParaRPr lang="en-US"/>
          </a:p>
        </p:txBody>
      </p:sp>
      <p:sp>
        <p:nvSpPr>
          <p:cNvPr id="48134" name="Rectangle 5"/>
          <p:cNvSpPr>
            <a:spLocks noChangeArrowheads="1"/>
          </p:cNvSpPr>
          <p:nvPr/>
        </p:nvSpPr>
        <p:spPr bwMode="auto">
          <a:xfrm>
            <a:off x="0" y="-1512"/>
            <a:ext cx="2972098" cy="456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6493" tIns="43247" rIns="86493" bIns="43247" anchor="ctr"/>
          <a:lstStyle/>
          <a:p>
            <a:endParaRPr lang="en-US"/>
          </a:p>
        </p:txBody>
      </p:sp>
      <p:sp>
        <p:nvSpPr>
          <p:cNvPr id="48135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5700" y="690563"/>
            <a:ext cx="4552950" cy="3416300"/>
          </a:xfrm>
          <a:ln w="12700" cap="flat">
            <a:solidFill>
              <a:schemeClr val="tx1"/>
            </a:solidFill>
          </a:ln>
        </p:spPr>
      </p:sp>
      <p:sp>
        <p:nvSpPr>
          <p:cNvPr id="48136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15294" y="4339167"/>
            <a:ext cx="5027414" cy="244929"/>
          </a:xfrm>
          <a:noFill/>
          <a:ln/>
        </p:spPr>
        <p:txBody>
          <a:bodyPr lIns="90160" tIns="42704" rIns="90160" bIns="42704">
            <a:spAutoFit/>
          </a:bodyPr>
          <a:lstStyle/>
          <a:p>
            <a:pPr>
              <a:spcBef>
                <a:spcPct val="0"/>
              </a:spcBef>
              <a:spcAft>
                <a:spcPct val="50000"/>
              </a:spcAft>
            </a:pPr>
            <a:endParaRPr lang="en-US" sz="1000" b="1" dirty="0">
              <a:solidFill>
                <a:schemeClr val="tx2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0A7F3-4730-4EBD-BB85-1398629C2750}" type="datetimeFigureOut">
              <a:rPr lang="en-US" smtClean="0"/>
              <a:pPr/>
              <a:t>11/22/2019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4EF9C-B3E5-44EA-A124-AA57BCE3834C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0A7F3-4730-4EBD-BB85-1398629C2750}" type="datetimeFigureOut">
              <a:rPr lang="en-US" smtClean="0"/>
              <a:pPr/>
              <a:t>11/22/2019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4EF9C-B3E5-44EA-A124-AA57BCE3834C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0A7F3-4730-4EBD-BB85-1398629C2750}" type="datetimeFigureOut">
              <a:rPr lang="en-US" smtClean="0"/>
              <a:pPr/>
              <a:t>11/22/2019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4EF9C-B3E5-44EA-A124-AA57BCE3834C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0A7F3-4730-4EBD-BB85-1398629C2750}" type="datetimeFigureOut">
              <a:rPr lang="en-US" smtClean="0"/>
              <a:pPr/>
              <a:t>11/22/2019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4EF9C-B3E5-44EA-A124-AA57BCE3834C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0A7F3-4730-4EBD-BB85-1398629C2750}" type="datetimeFigureOut">
              <a:rPr lang="en-US" smtClean="0"/>
              <a:pPr/>
              <a:t>11/22/2019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4EF9C-B3E5-44EA-A124-AA57BCE3834C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0A7F3-4730-4EBD-BB85-1398629C2750}" type="datetimeFigureOut">
              <a:rPr lang="en-US" smtClean="0"/>
              <a:pPr/>
              <a:t>11/22/2019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4EF9C-B3E5-44EA-A124-AA57BCE3834C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0A7F3-4730-4EBD-BB85-1398629C2750}" type="datetimeFigureOut">
              <a:rPr lang="en-US" smtClean="0"/>
              <a:pPr/>
              <a:t>11/22/2019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4EF9C-B3E5-44EA-A124-AA57BCE3834C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0A7F3-4730-4EBD-BB85-1398629C2750}" type="datetimeFigureOut">
              <a:rPr lang="en-US" smtClean="0"/>
              <a:pPr/>
              <a:t>11/22/2019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4EF9C-B3E5-44EA-A124-AA57BCE3834C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0A7F3-4730-4EBD-BB85-1398629C2750}" type="datetimeFigureOut">
              <a:rPr lang="en-US" smtClean="0"/>
              <a:pPr/>
              <a:t>11/22/2019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4EF9C-B3E5-44EA-A124-AA57BCE3834C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0A7F3-4730-4EBD-BB85-1398629C2750}" type="datetimeFigureOut">
              <a:rPr lang="en-US" smtClean="0"/>
              <a:pPr/>
              <a:t>11/22/2019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4EF9C-B3E5-44EA-A124-AA57BCE3834C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0A7F3-4730-4EBD-BB85-1398629C2750}" type="datetimeFigureOut">
              <a:rPr lang="en-US" smtClean="0"/>
              <a:pPr/>
              <a:t>11/22/2019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4EF9C-B3E5-44EA-A124-AA57BCE3834C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C0A7F3-4730-4EBD-BB85-1398629C2750}" type="datetimeFigureOut">
              <a:rPr lang="en-US" smtClean="0"/>
              <a:pPr/>
              <a:t>11/22/2019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64EF9C-B3E5-44EA-A124-AA57BCE3834C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dirty="0" smtClean="0"/>
              <a:t>Viral medical microbiology</a:t>
            </a:r>
            <a:endParaRPr lang="en-IN" dirty="0"/>
          </a:p>
        </p:txBody>
      </p:sp>
      <p:sp>
        <p:nvSpPr>
          <p:cNvPr id="3" name="TextBox 2"/>
          <p:cNvSpPr txBox="1"/>
          <p:nvPr/>
        </p:nvSpPr>
        <p:spPr>
          <a:xfrm>
            <a:off x="2071670" y="3571876"/>
            <a:ext cx="55007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b="1" dirty="0" smtClean="0"/>
              <a:t>Presented By</a:t>
            </a:r>
          </a:p>
          <a:p>
            <a:pPr algn="ctr"/>
            <a:r>
              <a:rPr lang="en-IN" b="1" dirty="0" smtClean="0"/>
              <a:t>Deepthi Kiran</a:t>
            </a:r>
          </a:p>
          <a:p>
            <a:pPr algn="ctr"/>
            <a:r>
              <a:rPr lang="en-IN" b="1" dirty="0" smtClean="0"/>
              <a:t>Assistant Professor</a:t>
            </a:r>
          </a:p>
          <a:p>
            <a:pPr algn="ctr"/>
            <a:r>
              <a:rPr lang="en-IN" b="1" dirty="0" smtClean="0"/>
              <a:t>Bangalore City College</a:t>
            </a:r>
            <a:endParaRPr lang="en-IN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Types &#10;â¢ Asymptomatic Polio &#10;â¢ Non-paralytic &#10;â¢ Paralytic &#10;â Spinal &#10;â Bulbar &#10;â Bulbospinal &#10;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501122" cy="63579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LINICAL FEATURES:&#10;Three basic patterns of Polio infections are as&#10;follows:-&#10;a. Subclinical infections&#10;b. Paralytic infect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0"/>
            <a:ext cx="8215370" cy="64198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Asymptomatic Polio &#10;â¢ Accounts for approximately 95% of cases &#10;â¢ Virus stays in intestinal tract and does not &#10;attack the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29718" cy="65008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Non-paralytic Polio &#10;â¢Abortive poliomyelitis &#10;â¢Does not lead to paralysis &#10;â¢Mild symptoms seen such as sore throat, fever,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57166"/>
            <a:ext cx="8929718" cy="60722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Paralytic Polio &#10;Fewer than 1% of those infected develop this &#10;type &#10;Acute flaccid paralysis seen. Initially focal but &#10;sp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0"/>
            <a:ext cx="8072494" cy="6286544"/>
          </a:xfrm>
          <a:prstGeom prst="rect">
            <a:avLst/>
          </a:prstGeom>
          <a:noFill/>
        </p:spPr>
      </p:pic>
      <p:cxnSp>
        <p:nvCxnSpPr>
          <p:cNvPr id="7" name="Straight Connector 6"/>
          <p:cNvCxnSpPr/>
          <p:nvPr/>
        </p:nvCxnSpPr>
        <p:spPr>
          <a:xfrm>
            <a:off x="1142976" y="3643314"/>
            <a:ext cx="5929354" cy="1588"/>
          </a:xfrm>
          <a:prstGeom prst="line">
            <a:avLst/>
          </a:prstGeom>
          <a:ln>
            <a:solidFill>
              <a:schemeClr val="bg1"/>
            </a:solidFill>
            <a:headEnd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214414" y="4071942"/>
            <a:ext cx="600079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Spinal Polio &#10;âMost common form of paralytic; 79% &#10;âAttacks motor neurons and causes paralysis of &#10;muscles of respiration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8429684" cy="64294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Bulbar Polio &#10;â¢ Accounts for 2% of paralytic polio &#10;â¢ Virus attacks motor neurons in brainstem &#10;â¢Affects cranial nerve fun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5357850" cy="5786478"/>
          </a:xfrm>
          <a:prstGeom prst="rect">
            <a:avLst/>
          </a:prstGeom>
          <a:noFill/>
        </p:spPr>
      </p:pic>
      <p:pic>
        <p:nvPicPr>
          <p:cNvPr id="28676" name="Picture 4" descr="Image result for bulbar polio imag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714356"/>
            <a:ext cx="4071934" cy="51577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Bulbospinal Polio &#10;â¢ Accounts for 19% of paralytic cases &#10;â¢ Affects extremities and cranial nerves &#10;â¢ Leads to severe resp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14290"/>
            <a:ext cx="8072494" cy="63579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MANAGEMENTï± Treatment of pain with analgesics (such as acetaminophen).ï± Antibiotics for secondary infections (none for pol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8501122" cy="66437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TREATMENT:&#10;The goal of the treatment is to control symptoms&#10;while the infection runs its course as there are no&#10;specific t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428604"/>
            <a:ext cx="8286808" cy="59912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2800" b="1" dirty="0" smtClean="0"/>
              <a:t>POLIO</a:t>
            </a:r>
            <a:endParaRPr lang="en-IN" sz="2800" b="1" dirty="0"/>
          </a:p>
        </p:txBody>
      </p:sp>
      <p:pic>
        <p:nvPicPr>
          <p:cNvPr id="1026" name="Picture 2" descr="Image result for poliomyelitis ppt"/>
          <p:cNvPicPr>
            <a:picLocks noChangeAspect="1" noChangeArrowheads="1"/>
          </p:cNvPicPr>
          <p:nvPr/>
        </p:nvPicPr>
        <p:blipFill>
          <a:blip r:embed="rId2"/>
          <a:srcRect t="20355" r="78"/>
          <a:stretch>
            <a:fillRect/>
          </a:stretch>
        </p:blipFill>
        <p:spPr bwMode="auto">
          <a:xfrm>
            <a:off x="0" y="1142984"/>
            <a:ext cx="8929718" cy="52054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Two types of vaccine are available:ï± an inactivated (killed) polio vaccine (IPV) andï± a live attenuated (weakened) oral po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8143932" cy="61436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ADVANTAGES                        DISADVANTAGESInactivated Polio Vaccine   It is inactivated, so it cannot   Requires inje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358246" cy="65008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Epidemiology of Poliomyeliti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04"/>
            <a:ext cx="8929718" cy="605790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Epidemiology of Poliomyeliti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428604"/>
            <a:ext cx="6934200" cy="52006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Epidemiology of Poliomyeliti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428604"/>
            <a:ext cx="6934200" cy="52006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0" name="Picture 4" descr="Epidemiology of Poliomyeliti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8643998" cy="66437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1604" y="285728"/>
            <a:ext cx="6443650" cy="296842"/>
          </a:xfrm>
        </p:spPr>
        <p:txBody>
          <a:bodyPr>
            <a:normAutofit fontScale="90000"/>
          </a:bodyPr>
          <a:lstStyle/>
          <a:p>
            <a:r>
              <a:rPr lang="en-IN" dirty="0" smtClean="0"/>
              <a:t>Measles (</a:t>
            </a:r>
            <a:r>
              <a:rPr lang="en-IN" dirty="0" err="1" smtClean="0"/>
              <a:t>Rubeola</a:t>
            </a:r>
            <a:r>
              <a:rPr lang="en-IN" dirty="0" smtClean="0"/>
              <a:t>)</a:t>
            </a:r>
            <a:endParaRPr lang="en-IN" dirty="0"/>
          </a:p>
        </p:txBody>
      </p:sp>
      <p:pic>
        <p:nvPicPr>
          <p:cNvPr id="1026" name="Picture 2" descr="Image result for measles ppt"/>
          <p:cNvPicPr>
            <a:picLocks noChangeAspect="1" noChangeArrowheads="1"/>
          </p:cNvPicPr>
          <p:nvPr/>
        </p:nvPicPr>
        <p:blipFill>
          <a:blip r:embed="rId2"/>
          <a:srcRect b="26684"/>
          <a:stretch>
            <a:fillRect/>
          </a:stretch>
        </p:blipFill>
        <p:spPr bwMode="auto">
          <a:xfrm>
            <a:off x="500034" y="1071546"/>
            <a:ext cx="7715304" cy="2643206"/>
          </a:xfrm>
          <a:prstGeom prst="rect">
            <a:avLst/>
          </a:prstGeom>
          <a:noFill/>
        </p:spPr>
      </p:pic>
      <p:pic>
        <p:nvPicPr>
          <p:cNvPr id="1028" name="Picture 4" descr="Measles (Rubeola)  &lt;ul&gt;&lt;li&gt;It is an  acute viral infection  characterized by a final stage with a  maculopapular rash   er..."/>
          <p:cNvPicPr>
            <a:picLocks noChangeAspect="1" noChangeArrowheads="1"/>
          </p:cNvPicPr>
          <p:nvPr/>
        </p:nvPicPr>
        <p:blipFill>
          <a:blip r:embed="rId3"/>
          <a:srcRect t="32967" r="-962" b="23076"/>
          <a:stretch>
            <a:fillRect/>
          </a:stretch>
        </p:blipFill>
        <p:spPr bwMode="auto">
          <a:xfrm>
            <a:off x="285720" y="3857628"/>
            <a:ext cx="8143932" cy="22860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Etiology  &lt;ul&gt;&lt;li&gt;Measles virus,  the cause of measles, is an  RNA virus  of the  genus   Morbillivirus   in the  family  ..."/>
          <p:cNvPicPr>
            <a:picLocks noChangeAspect="1" noChangeArrowheads="1"/>
          </p:cNvPicPr>
          <p:nvPr/>
        </p:nvPicPr>
        <p:blipFill>
          <a:blip r:embed="rId2"/>
          <a:srcRect r="1098" b="25824"/>
          <a:stretch>
            <a:fillRect/>
          </a:stretch>
        </p:blipFill>
        <p:spPr bwMode="auto">
          <a:xfrm>
            <a:off x="857224" y="285728"/>
            <a:ext cx="7112050" cy="3857652"/>
          </a:xfrm>
          <a:prstGeom prst="rect">
            <a:avLst/>
          </a:prstGeom>
          <a:noFill/>
        </p:spPr>
      </p:pic>
      <p:pic>
        <p:nvPicPr>
          <p:cNvPr id="3" name="Picture 2" descr="ENTRY OF THE VIRUS&#10;ï¢ The measles virus has two envelope glycoproteins on&#10;the viral surface-hemagglutin(H) and membrane&#10;fus..."/>
          <p:cNvPicPr>
            <a:picLocks noChangeAspect="1" noChangeArrowheads="1"/>
          </p:cNvPicPr>
          <p:nvPr/>
        </p:nvPicPr>
        <p:blipFill>
          <a:blip r:embed="rId3"/>
          <a:srcRect t="23487" r="3604" b="51461"/>
          <a:stretch>
            <a:fillRect/>
          </a:stretch>
        </p:blipFill>
        <p:spPr bwMode="auto">
          <a:xfrm>
            <a:off x="500034" y="4071942"/>
            <a:ext cx="7715304" cy="24288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TRANSMISSION &lt;ul&gt;&lt;li&gt;Measles is  highly contagious ;  approximately   90%   of susceptible household contacts  acquire the..."/>
          <p:cNvPicPr>
            <a:picLocks noChangeAspect="1" noChangeArrowheads="1"/>
          </p:cNvPicPr>
          <p:nvPr/>
        </p:nvPicPr>
        <p:blipFill>
          <a:blip r:embed="rId2"/>
          <a:srcRect b="3845"/>
          <a:stretch>
            <a:fillRect/>
          </a:stretch>
        </p:blipFill>
        <p:spPr bwMode="auto">
          <a:xfrm>
            <a:off x="357158" y="642918"/>
            <a:ext cx="8786842" cy="50006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05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300" dirty="0"/>
              <a:t>Measles Pathogenesis</a:t>
            </a:r>
          </a:p>
        </p:txBody>
      </p:sp>
      <p:sp>
        <p:nvSpPr>
          <p:cNvPr id="126979" name="Rectangle 2051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3100" dirty="0"/>
              <a:t>Respiratory transmission of virus</a:t>
            </a:r>
          </a:p>
          <a:p>
            <a:pPr>
              <a:lnSpc>
                <a:spcPct val="90000"/>
              </a:lnSpc>
            </a:pPr>
            <a:endParaRPr lang="en-US" sz="3100" dirty="0"/>
          </a:p>
          <a:p>
            <a:pPr>
              <a:lnSpc>
                <a:spcPct val="90000"/>
              </a:lnSpc>
            </a:pPr>
            <a:r>
              <a:rPr lang="en-US" sz="3100" dirty="0"/>
              <a:t>Replication in </a:t>
            </a:r>
            <a:r>
              <a:rPr lang="en-US" sz="3100" dirty="0" err="1"/>
              <a:t>nasopharynx</a:t>
            </a:r>
            <a:r>
              <a:rPr lang="en-US" sz="3100" dirty="0"/>
              <a:t> and regional lymph nodes</a:t>
            </a:r>
          </a:p>
          <a:p>
            <a:pPr>
              <a:lnSpc>
                <a:spcPct val="90000"/>
              </a:lnSpc>
            </a:pPr>
            <a:endParaRPr lang="en-US" sz="3100" dirty="0"/>
          </a:p>
          <a:p>
            <a:pPr>
              <a:lnSpc>
                <a:spcPct val="90000"/>
              </a:lnSpc>
            </a:pPr>
            <a:r>
              <a:rPr lang="en-US" sz="3100" dirty="0"/>
              <a:t>Primary </a:t>
            </a:r>
            <a:r>
              <a:rPr lang="en-US" sz="3100" dirty="0" err="1"/>
              <a:t>viremia</a:t>
            </a:r>
            <a:r>
              <a:rPr lang="en-US" sz="3100" dirty="0"/>
              <a:t> 2-3 days after exposure</a:t>
            </a:r>
          </a:p>
          <a:p>
            <a:pPr>
              <a:lnSpc>
                <a:spcPct val="90000"/>
              </a:lnSpc>
            </a:pPr>
            <a:endParaRPr lang="en-US" sz="3100" dirty="0"/>
          </a:p>
          <a:p>
            <a:pPr>
              <a:lnSpc>
                <a:spcPct val="90000"/>
              </a:lnSpc>
            </a:pPr>
            <a:r>
              <a:rPr lang="en-US" sz="3100" dirty="0"/>
              <a:t>Secondary </a:t>
            </a:r>
            <a:r>
              <a:rPr lang="en-US" sz="3100" dirty="0" err="1"/>
              <a:t>viremia</a:t>
            </a:r>
            <a:r>
              <a:rPr lang="en-US" sz="3100" dirty="0"/>
              <a:t> 5-7 days after exposure with spread to tissues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INTRODUCTION:&#10;Poliomyelitis often called Polio or&#10;infantile paralysis is an acute, viral, infectious&#10;disease spread from p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871543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071802" y="357166"/>
            <a:ext cx="52149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000" b="1" dirty="0" err="1" smtClean="0"/>
              <a:t>Pathogenecity</a:t>
            </a:r>
            <a:endParaRPr lang="en-IN" sz="2000" b="1" dirty="0"/>
          </a:p>
        </p:txBody>
      </p:sp>
      <p:pic>
        <p:nvPicPr>
          <p:cNvPr id="1028" name="Picture 4" descr="WHAT ARE THE SYMPTOMS OF MEASLES??&#10;ï¢ Once a person is infected with the virus, the virus multiples in&#10;the back of the pers..."/>
          <p:cNvPicPr>
            <a:picLocks noChangeAspect="1" noChangeArrowheads="1"/>
          </p:cNvPicPr>
          <p:nvPr/>
        </p:nvPicPr>
        <p:blipFill>
          <a:blip r:embed="rId2"/>
          <a:srcRect t="11879" r="-1709"/>
          <a:stretch>
            <a:fillRect/>
          </a:stretch>
        </p:blipFill>
        <p:spPr bwMode="auto">
          <a:xfrm>
            <a:off x="357158" y="1214422"/>
            <a:ext cx="8501122" cy="5357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&lt;ul&gt;&lt;li&gt;Measles has  three  clinical stages: &lt;/li&gt;&lt;/ul&gt;&lt;ul&gt;&lt;li&gt;1. an  incubation stage &lt;/li&gt;&lt;/ul&gt;&lt;ul&gt;&lt;li&gt;2. a  prodromal s..."/>
          <p:cNvPicPr>
            <a:picLocks noChangeAspect="1" noChangeArrowheads="1"/>
          </p:cNvPicPr>
          <p:nvPr/>
        </p:nvPicPr>
        <p:blipFill>
          <a:blip r:embed="rId2"/>
          <a:srcRect l="-14423" r="-7144" b="20329"/>
          <a:stretch>
            <a:fillRect/>
          </a:stretch>
        </p:blipFill>
        <p:spPr bwMode="auto">
          <a:xfrm>
            <a:off x="285720" y="642918"/>
            <a:ext cx="8429684" cy="58579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The incubation period   &lt;ul&gt;&lt;li&gt;lasts approximately  10-12 days  to the first prodromal symptoms and another 2-4 days to t..."/>
          <p:cNvPicPr>
            <a:picLocks noChangeAspect="1" noChangeArrowheads="1"/>
          </p:cNvPicPr>
          <p:nvPr/>
        </p:nvPicPr>
        <p:blipFill>
          <a:blip r:embed="rId2"/>
          <a:srcRect b="31319"/>
          <a:stretch>
            <a:fillRect/>
          </a:stretch>
        </p:blipFill>
        <p:spPr bwMode="auto">
          <a:xfrm>
            <a:off x="571472" y="0"/>
            <a:ext cx="8001056" cy="3286124"/>
          </a:xfrm>
          <a:prstGeom prst="rect">
            <a:avLst/>
          </a:prstGeom>
          <a:noFill/>
        </p:spPr>
      </p:pic>
      <p:pic>
        <p:nvPicPr>
          <p:cNvPr id="49156" name="Picture 4" descr="  The prodromal phase   &lt;ul&gt;&lt;li&gt;usually lasts  3-5 days  and is characterized by: &lt;/li&gt;&lt;/ul&gt;&lt;ul&gt;&lt;li&gt;*  low-grade to modera..."/>
          <p:cNvPicPr>
            <a:picLocks noChangeAspect="1" noChangeArrowheads="1"/>
          </p:cNvPicPr>
          <p:nvPr/>
        </p:nvPicPr>
        <p:blipFill>
          <a:blip r:embed="rId3"/>
          <a:srcRect t="14286" b="16071"/>
          <a:stretch>
            <a:fillRect/>
          </a:stretch>
        </p:blipFill>
        <p:spPr bwMode="auto">
          <a:xfrm>
            <a:off x="428596" y="3429000"/>
            <a:ext cx="8358246" cy="27860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The rash &lt;ul&gt;&lt;li&gt;usually starts as  faint macules  on the:  &lt;/li&gt;&lt;/ul&gt;&lt;ul&gt;&lt;li&gt;*  upper lateral parts of the neck &lt;/li&gt;&lt;/ul..."/>
          <p:cNvPicPr>
            <a:picLocks noChangeAspect="1" noChangeArrowheads="1"/>
          </p:cNvPicPr>
          <p:nvPr/>
        </p:nvPicPr>
        <p:blipFill>
          <a:blip r:embed="rId2"/>
          <a:srcRect b="21703"/>
          <a:stretch>
            <a:fillRect/>
          </a:stretch>
        </p:blipFill>
        <p:spPr bwMode="auto">
          <a:xfrm>
            <a:off x="571472" y="285728"/>
            <a:ext cx="8001056" cy="2571768"/>
          </a:xfrm>
          <a:prstGeom prst="rect">
            <a:avLst/>
          </a:prstGeom>
          <a:noFill/>
        </p:spPr>
      </p:pic>
      <p:pic>
        <p:nvPicPr>
          <p:cNvPr id="51204" name="Picture 4" descr="The rash  (cont.) &lt;ul&gt;&lt;li&gt;The individual lesions become increasingly  maculopapular  as the rash  spreads rapidly  over th..."/>
          <p:cNvPicPr>
            <a:picLocks noChangeAspect="1" noChangeArrowheads="1"/>
          </p:cNvPicPr>
          <p:nvPr/>
        </p:nvPicPr>
        <p:blipFill>
          <a:blip r:embed="rId3"/>
          <a:srcRect t="26099" r="-13325" b="20330"/>
          <a:stretch>
            <a:fillRect/>
          </a:stretch>
        </p:blipFill>
        <p:spPr bwMode="auto">
          <a:xfrm>
            <a:off x="285720" y="2786058"/>
            <a:ext cx="8358246" cy="27860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en-IN" dirty="0" smtClean="0"/>
              <a:t>Pathogenesis</a:t>
            </a:r>
            <a:endParaRPr lang="en-IN" dirty="0"/>
          </a:p>
        </p:txBody>
      </p:sp>
      <p:pic>
        <p:nvPicPr>
          <p:cNvPr id="6148" name="Picture 4" descr="Image result for measles symptom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4" y="1357298"/>
            <a:ext cx="2619375" cy="1743076"/>
          </a:xfrm>
          <a:prstGeom prst="rect">
            <a:avLst/>
          </a:prstGeom>
          <a:noFill/>
        </p:spPr>
      </p:pic>
      <p:pic>
        <p:nvPicPr>
          <p:cNvPr id="6150" name="Picture 6" descr="Image result for measles symptom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3786190"/>
            <a:ext cx="4572000" cy="2571751"/>
          </a:xfrm>
          <a:prstGeom prst="rect">
            <a:avLst/>
          </a:prstGeom>
          <a:noFill/>
        </p:spPr>
      </p:pic>
      <p:pic>
        <p:nvPicPr>
          <p:cNvPr id="6152" name="Picture 8" descr="Image result for measles symptom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929066"/>
            <a:ext cx="2928958" cy="2392323"/>
          </a:xfrm>
          <a:prstGeom prst="rect">
            <a:avLst/>
          </a:prstGeom>
          <a:noFill/>
        </p:spPr>
      </p:pic>
      <p:sp>
        <p:nvSpPr>
          <p:cNvPr id="6154" name="AutoShape 10" descr="Image result for koplik spot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6156" name="AutoShape 12" descr="Image result for koplik spot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6158" name="Picture 14" descr="Image result for koplik spot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928670"/>
            <a:ext cx="5429288" cy="1643074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642910" y="2786058"/>
            <a:ext cx="39290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 err="1" smtClean="0"/>
              <a:t>Koplik</a:t>
            </a:r>
            <a:r>
              <a:rPr lang="en-IN" dirty="0" smtClean="0"/>
              <a:t> spots</a:t>
            </a:r>
            <a:endParaRPr lang="en-IN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Korting GW:  Hautkrankheiten bei Kindern und  Jugendlichen , 3rd ed. Stuttgart, FK Schattauer Verlag, 1982 Maculopapular r..."/>
          <p:cNvPicPr>
            <a:picLocks noChangeAspect="1" noChangeArrowheads="1"/>
          </p:cNvPicPr>
          <p:nvPr/>
        </p:nvPicPr>
        <p:blipFill>
          <a:blip r:embed="rId2"/>
          <a:srcRect t="13668" r="-9821"/>
          <a:stretch>
            <a:fillRect/>
          </a:stretch>
        </p:blipFill>
        <p:spPr bwMode="auto">
          <a:xfrm>
            <a:off x="857224" y="571480"/>
            <a:ext cx="8001056" cy="54149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OW IS MEASLES DIAGNOSED??&#10;ï¢ Physicians will usually be able to diagnose&#10;measles from the combinations of the&#10;symptoms, sp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4290"/>
            <a:ext cx="8220090" cy="61436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Treatment  &lt;ul&gt;&lt;li&gt;There is  no specific  antiviral therapy; &lt;/li&gt;&lt;/ul&gt;&lt;ul&gt;&lt;li&gt;treatment is entirely  supportive . &lt;/li&gt;&lt;/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500042"/>
            <a:ext cx="7791456" cy="59150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MEASLES IMMUNIZATION&#10;ï¢Two doses of vaccine are&#10;usual-the first for&#10;children aged between&#10;12-13 month and second&#10;usually gi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71480"/>
            <a:ext cx="8001056" cy="60007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Epidemiology  &lt;ul&gt;&lt;li&gt;Measles is  endemic  throughout the world. &lt;/li&gt;&lt;/ul&gt;&lt;ul&gt;&lt;li&gt;In the past,  epidemics  tended to occu..."/>
          <p:cNvPicPr>
            <a:picLocks noChangeAspect="1" noChangeArrowheads="1"/>
          </p:cNvPicPr>
          <p:nvPr/>
        </p:nvPicPr>
        <p:blipFill>
          <a:blip r:embed="rId2"/>
          <a:srcRect b="18955"/>
          <a:stretch>
            <a:fillRect/>
          </a:stretch>
        </p:blipFill>
        <p:spPr bwMode="auto">
          <a:xfrm>
            <a:off x="0" y="428604"/>
            <a:ext cx="8858280" cy="58579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rmAutofit fontScale="90000"/>
          </a:bodyPr>
          <a:lstStyle/>
          <a:p>
            <a:r>
              <a:rPr lang="en-IN" dirty="0" smtClean="0"/>
              <a:t>classification</a:t>
            </a:r>
            <a:endParaRPr lang="en-IN" dirty="0"/>
          </a:p>
        </p:txBody>
      </p:sp>
      <p:pic>
        <p:nvPicPr>
          <p:cNvPr id="6146" name="Picture 2" descr="The tissue mostcommonlyaffected is thespinal cord whichleads to theclassicmanifestations ofparalysis. "/>
          <p:cNvPicPr>
            <a:picLocks noChangeAspect="1" noChangeArrowheads="1"/>
          </p:cNvPicPr>
          <p:nvPr/>
        </p:nvPicPr>
        <p:blipFill>
          <a:blip r:embed="rId2"/>
          <a:srcRect t="13211" b="47155"/>
          <a:stretch>
            <a:fillRect/>
          </a:stretch>
        </p:blipFill>
        <p:spPr bwMode="auto">
          <a:xfrm>
            <a:off x="357158" y="785794"/>
            <a:ext cx="8501090" cy="1285884"/>
          </a:xfrm>
          <a:prstGeom prst="rect">
            <a:avLst/>
          </a:prstGeom>
          <a:noFill/>
        </p:spPr>
      </p:pic>
      <p:pic>
        <p:nvPicPr>
          <p:cNvPr id="6148" name="Picture 4" descr="DIFFERENT TYPES:&#10;In about 1% of cases, the virus enters the&#10;central nervous system, preferentially infecting&#10;and destroyin..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000240"/>
            <a:ext cx="8929718" cy="48577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Epidemiology  (Cont.)   &lt;ul&gt;&lt;li&gt;It is   rarely subclinical . &lt;/li&gt;&lt;/ul&gt;&lt;ul&gt;&lt;li&gt;Prior   to the use of measles vaccine,  the..."/>
          <p:cNvPicPr>
            <a:picLocks noChangeAspect="1" noChangeArrowheads="1"/>
          </p:cNvPicPr>
          <p:nvPr/>
        </p:nvPicPr>
        <p:blipFill>
          <a:blip r:embed="rId2"/>
          <a:srcRect b="20329"/>
          <a:stretch>
            <a:fillRect/>
          </a:stretch>
        </p:blipFill>
        <p:spPr bwMode="auto">
          <a:xfrm>
            <a:off x="500002" y="714356"/>
            <a:ext cx="8643998" cy="4857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MUMPS</a:t>
            </a:r>
            <a:endParaRPr lang="en-IN" dirty="0"/>
          </a:p>
        </p:txBody>
      </p:sp>
      <p:pic>
        <p:nvPicPr>
          <p:cNvPr id="54274" name="Picture 2" descr="Image result for mumps pp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071546"/>
            <a:ext cx="4071966" cy="5072098"/>
          </a:xfrm>
          <a:prstGeom prst="rect">
            <a:avLst/>
          </a:prstGeom>
          <a:noFill/>
        </p:spPr>
      </p:pic>
      <p:pic>
        <p:nvPicPr>
          <p:cNvPr id="54276" name="Picture 4" descr="Image result for mumps pp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285860"/>
            <a:ext cx="4071934" cy="47863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Definition&#10;&#10;&#10;ï¬Mumps is an acute viral infection of&#10; childhood that typically involves swelling of&#10; one or both parotid gla..."/>
          <p:cNvPicPr>
            <a:picLocks noChangeAspect="1" noChangeArrowheads="1"/>
          </p:cNvPicPr>
          <p:nvPr/>
        </p:nvPicPr>
        <p:blipFill>
          <a:blip r:embed="rId2"/>
          <a:srcRect b="36813"/>
          <a:stretch>
            <a:fillRect/>
          </a:stretch>
        </p:blipFill>
        <p:spPr bwMode="auto">
          <a:xfrm>
            <a:off x="642910" y="714356"/>
            <a:ext cx="7720018" cy="46434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Mumbling speech - Mumps &lt;ul&gt;&lt;li&gt;Name &amp;quot;mumps&amp;quot; comes from an old word for &amp;quot;lump&amp;quot; or an old word for  &amp;qu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571480"/>
            <a:ext cx="6934200" cy="52006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Etiology&#10;&#10;ï¬Mumps virus, the cause of mumps, is an&#10; RNA virus of the genus Rubulavirus in&#10; the Paramyxoviridae family , whi..."/>
          <p:cNvPicPr>
            <a:picLocks noChangeAspect="1" noChangeArrowheads="1"/>
          </p:cNvPicPr>
          <p:nvPr/>
        </p:nvPicPr>
        <p:blipFill>
          <a:blip r:embed="rId2"/>
          <a:srcRect b="34065"/>
          <a:stretch>
            <a:fillRect/>
          </a:stretch>
        </p:blipFill>
        <p:spPr bwMode="auto">
          <a:xfrm>
            <a:off x="928662" y="1857364"/>
            <a:ext cx="6934200" cy="34290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20" name="Picture 4" descr="Pathogenesis  - Mumps   &lt;ul&gt;&lt;li&gt;Respiratory transmission of virus &lt;/li&gt;&lt;/ul&gt;&lt;ul&gt;&lt;li&gt;Replication in nasopharynx and regiona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857232"/>
            <a:ext cx="7929618" cy="52149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Involvement of Salivary Glands &lt;ul&gt;&lt;li&gt;Painful swelling of the salivary glands (classically the  parotid gland  is the mos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8072494" cy="62151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Clinical Manifestations&#10;ï¬ The incubation period ranges from 14-24 days, with a&#10;  peak at 17-18 days.&#10;ï¬ Approximately 30-40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642918"/>
            <a:ext cx="6934200" cy="52006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Complication with MUMPS . &lt;ul&gt;&lt;li&gt;Orchitis .  This inflammatory condition causes swelling of one or both testicles. Orchit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571480"/>
            <a:ext cx="6934200" cy="52006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Complication with MUMPS . &lt;ul&gt;&lt;li&gt;Meningitis.  Meningitis is infection and inflammation of the membranes and fluid surroun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8286808" cy="62151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0" name="Picture 6" descr="Image result for bulbo spinal polio ima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Laboratory  Diagnosis &lt;ul&gt;&lt;li&gt;No Laboratory confirmation needed . &lt;/li&gt;&lt;/ul&gt;&lt;ul&gt;&lt;li&gt;Atypical infection needs laboratory Di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928670"/>
            <a:ext cx="6934200" cy="52006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Treatment&#10;ï¬There is no specific antiviral therapy;&#10; treatment is entirely supportive.&#10;ï¬ Antipyretics (acetaminophen or ibu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8001056" cy="57721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Vaccination &lt;ul&gt;&lt;li&gt;Live attenuated vaccine  &lt;/li&gt;&lt;/ul&gt;&lt;ul&gt;&lt;li&gt;Jernyl Lynn Strain &lt;/li&gt;&lt;/ul&gt;&lt;ul&gt;&lt;li&gt;Grown in chick embryo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57166"/>
            <a:ext cx="7858180" cy="57721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Epidemiology&#10;ï¬ Mumps is endemic in most unvaccinated&#10;   populations&#10;ï¬ The virus is spread from human reservoir by ;&#10;     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142984"/>
            <a:ext cx="6934200" cy="52006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Epidemiology (cont.)&#10;&#10;&#10;ï¬ Outbreaks appear to be primarily related&#10; to a lack of immunization, especially in an&#10; underimmun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8072494" cy="58435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dirty="0" smtClean="0"/>
              <a:t>Rabies</a:t>
            </a:r>
            <a:br>
              <a:rPr lang="en-IN" dirty="0" smtClean="0"/>
            </a:br>
            <a:endParaRPr lang="en-IN" dirty="0"/>
          </a:p>
        </p:txBody>
      </p:sp>
      <p:pic>
        <p:nvPicPr>
          <p:cNvPr id="1026" name="Picture 2" descr="Image result for Rabies pp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571612"/>
            <a:ext cx="7358114" cy="47863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HISTORY&#10;â¢ The first written record of Rabies is in the&#10;Mesopotamian civilization (1930 BC), which dictates&#10;that the owner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428604"/>
            <a:ext cx="8286808" cy="60007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rmAutofit fontScale="90000"/>
          </a:bodyPr>
          <a:lstStyle/>
          <a:p>
            <a:r>
              <a:rPr lang="en-IN" dirty="0" smtClean="0"/>
              <a:t>Antigenic structure</a:t>
            </a:r>
            <a:endParaRPr lang="en-IN" dirty="0"/>
          </a:p>
        </p:txBody>
      </p:sp>
      <p:pic>
        <p:nvPicPr>
          <p:cNvPr id="70658" name="Picture 2" descr="HOST &amp; RESERVOIR&#10;ï Mammals are the natural hosts of&#10;rabies.&#10;ï All warm-blooded vertebrates including&#10;Man are susceptible t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785794"/>
            <a:ext cx="8429684" cy="58579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rabies viru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643063"/>
            <a:ext cx="9144000" cy="413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-769938" y="6192838"/>
            <a:ext cx="18970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5054600" y="6192838"/>
            <a:ext cx="18970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5" name="Rectangle 6"/>
          <p:cNvSpPr>
            <a:spLocks noChangeArrowheads="1"/>
          </p:cNvSpPr>
          <p:nvPr/>
        </p:nvSpPr>
        <p:spPr bwMode="auto">
          <a:xfrm>
            <a:off x="498475" y="0"/>
            <a:ext cx="160338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endParaRPr lang="en-US" sz="2400" b="1">
              <a:solidFill>
                <a:schemeClr val="bg2"/>
              </a:solidFill>
              <a:latin typeface="Arial Rounded MT Bold" pitchFamily="34" charset="0"/>
            </a:endParaRPr>
          </a:p>
          <a:p>
            <a:endParaRPr lang="en-US" sz="2400" b="1">
              <a:solidFill>
                <a:schemeClr val="bg2"/>
              </a:solidFill>
              <a:latin typeface="Arial Rounded MT Bold" pitchFamily="34" charset="0"/>
            </a:endParaRPr>
          </a:p>
        </p:txBody>
      </p:sp>
      <p:sp>
        <p:nvSpPr>
          <p:cNvPr id="5126" name="Rectangle 7"/>
          <p:cNvSpPr>
            <a:spLocks noGrp="1" noChangeArrowheads="1"/>
          </p:cNvSpPr>
          <p:nvPr>
            <p:ph type="title"/>
          </p:nvPr>
        </p:nvSpPr>
        <p:spPr>
          <a:xfrm>
            <a:off x="304800" y="563563"/>
            <a:ext cx="8839200" cy="674687"/>
          </a:xfrm>
          <a:noFill/>
        </p:spPr>
        <p:txBody>
          <a:bodyPr lIns="90488" tIns="44450" rIns="90488" bIns="44450" anchor="t">
            <a:spAutoFit/>
          </a:bodyPr>
          <a:lstStyle/>
          <a:p>
            <a:pPr algn="ctr" eaLnBrk="1" hangingPunct="1"/>
            <a:r>
              <a:rPr lang="en-US" sz="4800" smtClean="0"/>
              <a:t>Rabies virus structure</a:t>
            </a:r>
          </a:p>
        </p:txBody>
      </p:sp>
      <p:sp>
        <p:nvSpPr>
          <p:cNvPr id="5127" name="Text Box 8"/>
          <p:cNvSpPr txBox="1">
            <a:spLocks noChangeArrowheads="1"/>
          </p:cNvSpPr>
          <p:nvPr/>
        </p:nvSpPr>
        <p:spPr bwMode="auto">
          <a:xfrm>
            <a:off x="1203325" y="2538413"/>
            <a:ext cx="1717675" cy="396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1" hangingPunct="1"/>
            <a:r>
              <a:rPr lang="en-US" sz="2000" b="1">
                <a:solidFill>
                  <a:srgbClr val="010507"/>
                </a:solidFill>
              </a:rPr>
              <a:t>Envelope</a:t>
            </a:r>
          </a:p>
        </p:txBody>
      </p:sp>
      <p:sp>
        <p:nvSpPr>
          <p:cNvPr id="5128" name="Text Box 9"/>
          <p:cNvSpPr txBox="1">
            <a:spLocks noChangeArrowheads="1"/>
          </p:cNvSpPr>
          <p:nvPr/>
        </p:nvSpPr>
        <p:spPr bwMode="auto">
          <a:xfrm>
            <a:off x="3400425" y="2274888"/>
            <a:ext cx="1860550" cy="396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000" b="1">
                <a:solidFill>
                  <a:srgbClr val="010507"/>
                </a:solidFill>
              </a:rPr>
              <a:t>Matrix protein</a:t>
            </a:r>
          </a:p>
        </p:txBody>
      </p:sp>
      <p:sp>
        <p:nvSpPr>
          <p:cNvPr id="5129" name="Text Box 10"/>
          <p:cNvSpPr txBox="1">
            <a:spLocks noChangeArrowheads="1"/>
          </p:cNvSpPr>
          <p:nvPr/>
        </p:nvSpPr>
        <p:spPr bwMode="auto">
          <a:xfrm>
            <a:off x="4191000" y="6019800"/>
            <a:ext cx="4359275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1" hangingPunct="1"/>
            <a:r>
              <a:rPr lang="en-US" sz="2400" b="1">
                <a:solidFill>
                  <a:srgbClr val="FFFF00"/>
                </a:solidFill>
              </a:rPr>
              <a:t>Source:  http://www.cdc.gov</a:t>
            </a:r>
          </a:p>
        </p:txBody>
      </p:sp>
      <p:sp>
        <p:nvSpPr>
          <p:cNvPr id="5130" name="Rectangle 11"/>
          <p:cNvSpPr>
            <a:spLocks noChangeArrowheads="1"/>
          </p:cNvSpPr>
          <p:nvPr/>
        </p:nvSpPr>
        <p:spPr bwMode="auto">
          <a:xfrm>
            <a:off x="6132513" y="2355850"/>
            <a:ext cx="2062162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400" b="1">
                <a:solidFill>
                  <a:srgbClr val="010507"/>
                </a:solidFill>
              </a:rPr>
              <a:t>Glycoprotein</a:t>
            </a:r>
          </a:p>
        </p:txBody>
      </p:sp>
      <p:sp>
        <p:nvSpPr>
          <p:cNvPr id="5131" name="Rectangle 12"/>
          <p:cNvSpPr>
            <a:spLocks noChangeArrowheads="1"/>
          </p:cNvSpPr>
          <p:nvPr/>
        </p:nvSpPr>
        <p:spPr bwMode="auto">
          <a:xfrm>
            <a:off x="6097588" y="5202238"/>
            <a:ext cx="2767012" cy="396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000" b="1">
                <a:solidFill>
                  <a:srgbClr val="010507"/>
                </a:solidFill>
              </a:rPr>
              <a:t>Nucleocapsid protein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Antigenic structure</a:t>
            </a:r>
            <a:endParaRPr lang="en-IN" dirty="0"/>
          </a:p>
        </p:txBody>
      </p:sp>
      <p:sp>
        <p:nvSpPr>
          <p:cNvPr id="5" name="TextBox 4"/>
          <p:cNvSpPr txBox="1"/>
          <p:nvPr/>
        </p:nvSpPr>
        <p:spPr>
          <a:xfrm>
            <a:off x="642910" y="1500174"/>
            <a:ext cx="72152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IN" dirty="0" err="1" smtClean="0"/>
              <a:t>Entero</a:t>
            </a:r>
            <a:r>
              <a:rPr lang="en-IN" dirty="0" smtClean="0"/>
              <a:t> virus</a:t>
            </a:r>
          </a:p>
          <a:p>
            <a:pPr marL="342900" indent="-342900">
              <a:buAutoNum type="arabicPeriod"/>
            </a:pPr>
            <a:r>
              <a:rPr lang="en-IN" dirty="0" smtClean="0"/>
              <a:t>It is spherical </a:t>
            </a:r>
            <a:r>
              <a:rPr lang="en-IN" dirty="0" err="1" smtClean="0"/>
              <a:t>virion</a:t>
            </a:r>
            <a:r>
              <a:rPr lang="en-IN" dirty="0" smtClean="0"/>
              <a:t> with single strand RNA</a:t>
            </a:r>
          </a:p>
          <a:p>
            <a:pPr marL="342900" indent="-342900">
              <a:buAutoNum type="arabicPeriod"/>
            </a:pPr>
            <a:r>
              <a:rPr lang="en-IN" dirty="0" smtClean="0"/>
              <a:t>Three serotypes 1,2,3 </a:t>
            </a:r>
          </a:p>
          <a:p>
            <a:pPr marL="342900" indent="-342900">
              <a:buAutoNum type="arabicPeriod"/>
            </a:pPr>
            <a:r>
              <a:rPr lang="en-IN" dirty="0" smtClean="0"/>
              <a:t>It has D or N antigen</a:t>
            </a:r>
          </a:p>
          <a:p>
            <a:pPr marL="342900" indent="-342900">
              <a:buAutoNum type="arabicPeriod"/>
            </a:pPr>
            <a:r>
              <a:rPr lang="en-IN" dirty="0" smtClean="0"/>
              <a:t>It has C or heated or H antigen</a:t>
            </a:r>
            <a:endParaRPr lang="en-IN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Source of Infection&#10;ï§ The source of infection to man is the&#10;saliva of rabid animals.&#10;ï§ In dogs &amp; cats, the virus may be pr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8215370" cy="62151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MODE OF TRANSMISSION&#10;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8286808" cy="6286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Encephalitic Rabies&#10;A. Encephalitic ( 80%) :-&#10;â¢ Fever&#10;â¢ Confusion&#10;â¢ Hallucination&#10;â¢ Combativeness&#10;â¢ Seizures&#10;â¢ Autonomic d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8501122" cy="6286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ïHydrophobia :-&#10;ï Involuntary painful contractions of diaphragm ,&#10;accessory respiratory , laryngeal muscles in response&#10;to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8858280" cy="66437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ï Presents as atypical encephalitis with relative&#10;preservation of consciousness.&#10;ï Episodes of hyper excitability followed..."/>
          <p:cNvPicPr>
            <a:picLocks noChangeAspect="1" noChangeArrowheads="1"/>
          </p:cNvPicPr>
          <p:nvPr/>
        </p:nvPicPr>
        <p:blipFill>
          <a:blip r:embed="rId2"/>
          <a:srcRect l="12247" t="29809" r="11650" b="11764"/>
          <a:stretch>
            <a:fillRect/>
          </a:stretch>
        </p:blipFill>
        <p:spPr bwMode="auto">
          <a:xfrm>
            <a:off x="214282" y="0"/>
            <a:ext cx="8643998" cy="6000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914400"/>
            <a:ext cx="9144000" cy="1143000"/>
          </a:xfrm>
        </p:spPr>
        <p:txBody>
          <a:bodyPr/>
          <a:lstStyle/>
          <a:p>
            <a:pPr algn="ctr" eaLnBrk="1" hangingPunct="1"/>
            <a:r>
              <a:rPr lang="en-US" sz="4800" smtClean="0"/>
              <a:t> </a:t>
            </a:r>
            <a:endParaRPr lang="en-US" smtClean="0">
              <a:latin typeface="Arial" pitchFamily="34" charset="0"/>
            </a:endParaRPr>
          </a:p>
        </p:txBody>
      </p:sp>
      <p:pic>
        <p:nvPicPr>
          <p:cNvPr id="7171" name="Picture 4" descr="Clinical cours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5400"/>
            <a:ext cx="9144000" cy="706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Image result for paralytic rabies ima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14290"/>
            <a:ext cx="7858180" cy="61341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mage result for encephalitic rabies ima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57166"/>
            <a:ext cx="8572560" cy="59912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711200" y="6248400"/>
            <a:ext cx="18970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6535738" y="6248400"/>
            <a:ext cx="18970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3149600" y="6248400"/>
            <a:ext cx="284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735013" y="454025"/>
            <a:ext cx="8672512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endParaRPr lang="en-US" sz="3600">
              <a:solidFill>
                <a:schemeClr val="tx2"/>
              </a:solidFill>
              <a:latin typeface="Impact" pitchFamily="34" charset="0"/>
            </a:endParaRPr>
          </a:p>
        </p:txBody>
      </p:sp>
      <p:sp>
        <p:nvSpPr>
          <p:cNvPr id="15366" name="Rectangle 7"/>
          <p:cNvSpPr>
            <a:spLocks noChangeArrowheads="1"/>
          </p:cNvSpPr>
          <p:nvPr/>
        </p:nvSpPr>
        <p:spPr bwMode="auto">
          <a:xfrm>
            <a:off x="3154363" y="1609725"/>
            <a:ext cx="1863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69" name="Rectangle 10"/>
          <p:cNvSpPr>
            <a:spLocks noChangeArrowheads="1"/>
          </p:cNvSpPr>
          <p:nvPr/>
        </p:nvSpPr>
        <p:spPr bwMode="auto">
          <a:xfrm>
            <a:off x="796925" y="2794000"/>
            <a:ext cx="1473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70" name="Rectangle 11"/>
          <p:cNvSpPr>
            <a:spLocks noChangeArrowheads="1"/>
          </p:cNvSpPr>
          <p:nvPr/>
        </p:nvSpPr>
        <p:spPr bwMode="auto">
          <a:xfrm>
            <a:off x="1020763" y="2824163"/>
            <a:ext cx="3925887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r>
              <a:rPr lang="en-US" sz="2400" b="1">
                <a:solidFill>
                  <a:srgbClr val="FFFFFF"/>
                </a:solidFill>
              </a:rPr>
              <a:t>Healthy and available for 10 days observation</a:t>
            </a:r>
          </a:p>
        </p:txBody>
      </p:sp>
      <p:sp>
        <p:nvSpPr>
          <p:cNvPr id="15371" name="Rectangle 12"/>
          <p:cNvSpPr>
            <a:spLocks noChangeArrowheads="1"/>
          </p:cNvSpPr>
          <p:nvPr/>
        </p:nvSpPr>
        <p:spPr bwMode="auto">
          <a:xfrm>
            <a:off x="5151438" y="2822575"/>
            <a:ext cx="3760787" cy="118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r>
              <a:rPr lang="en-US" sz="2400" b="1">
                <a:solidFill>
                  <a:srgbClr val="FFFFFF"/>
                </a:solidFill>
              </a:rPr>
              <a:t>No treatment unless animal develops clinical signs of rabies</a:t>
            </a:r>
          </a:p>
        </p:txBody>
      </p:sp>
      <p:sp>
        <p:nvSpPr>
          <p:cNvPr id="15372" name="Rectangle 13"/>
          <p:cNvSpPr>
            <a:spLocks noChangeArrowheads="1"/>
          </p:cNvSpPr>
          <p:nvPr/>
        </p:nvSpPr>
        <p:spPr bwMode="auto">
          <a:xfrm>
            <a:off x="6029325" y="3160713"/>
            <a:ext cx="195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73" name="Rectangle 14"/>
          <p:cNvSpPr>
            <a:spLocks noChangeArrowheads="1"/>
          </p:cNvSpPr>
          <p:nvPr/>
        </p:nvSpPr>
        <p:spPr bwMode="auto">
          <a:xfrm>
            <a:off x="966788" y="4167188"/>
            <a:ext cx="41021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r>
              <a:rPr lang="en-US" sz="2400" b="1" dirty="0">
                <a:solidFill>
                  <a:srgbClr val="FFFFFF"/>
                </a:solidFill>
              </a:rPr>
              <a:t>Rabid or suspected rabid</a:t>
            </a:r>
          </a:p>
        </p:txBody>
      </p:sp>
      <p:sp>
        <p:nvSpPr>
          <p:cNvPr id="15374" name="Rectangle 15"/>
          <p:cNvSpPr>
            <a:spLocks noChangeArrowheads="1"/>
          </p:cNvSpPr>
          <p:nvPr/>
        </p:nvSpPr>
        <p:spPr bwMode="auto">
          <a:xfrm>
            <a:off x="5205413" y="4167188"/>
            <a:ext cx="35179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r>
              <a:rPr lang="en-US" sz="2400" b="1">
                <a:solidFill>
                  <a:srgbClr val="FFFFFF"/>
                </a:solidFill>
              </a:rPr>
              <a:t>Immediate treatment*</a:t>
            </a:r>
          </a:p>
        </p:txBody>
      </p:sp>
      <p:sp>
        <p:nvSpPr>
          <p:cNvPr id="15375" name="Rectangle 16"/>
          <p:cNvSpPr>
            <a:spLocks noChangeArrowheads="1"/>
          </p:cNvSpPr>
          <p:nvPr/>
        </p:nvSpPr>
        <p:spPr bwMode="auto">
          <a:xfrm>
            <a:off x="1001713" y="5043488"/>
            <a:ext cx="394176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r>
              <a:rPr lang="en-US" sz="2400" b="1" dirty="0">
                <a:solidFill>
                  <a:srgbClr val="FFFFFF"/>
                </a:solidFill>
              </a:rPr>
              <a:t>Unknown (e.g., escaped)</a:t>
            </a:r>
          </a:p>
        </p:txBody>
      </p:sp>
      <p:sp>
        <p:nvSpPr>
          <p:cNvPr id="15376" name="Rectangle 17"/>
          <p:cNvSpPr>
            <a:spLocks noChangeArrowheads="1"/>
          </p:cNvSpPr>
          <p:nvPr/>
        </p:nvSpPr>
        <p:spPr bwMode="auto">
          <a:xfrm>
            <a:off x="2924175" y="5483225"/>
            <a:ext cx="1427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77" name="Rectangle 18"/>
          <p:cNvSpPr>
            <a:spLocks noChangeArrowheads="1"/>
          </p:cNvSpPr>
          <p:nvPr/>
        </p:nvSpPr>
        <p:spPr bwMode="auto">
          <a:xfrm>
            <a:off x="5205413" y="4967288"/>
            <a:ext cx="3076575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r>
              <a:rPr lang="en-US" sz="2400" b="1">
                <a:solidFill>
                  <a:srgbClr val="FFFFFF"/>
                </a:solidFill>
              </a:rPr>
              <a:t>Consult local public health department</a:t>
            </a:r>
          </a:p>
        </p:txBody>
      </p:sp>
      <p:sp>
        <p:nvSpPr>
          <p:cNvPr id="15378" name="Rectangle 19"/>
          <p:cNvSpPr>
            <a:spLocks noChangeArrowheads="1"/>
          </p:cNvSpPr>
          <p:nvPr/>
        </p:nvSpPr>
        <p:spPr bwMode="auto">
          <a:xfrm>
            <a:off x="6029325" y="5483225"/>
            <a:ext cx="2511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79" name="Rectangle 20"/>
          <p:cNvSpPr>
            <a:spLocks noChangeArrowheads="1"/>
          </p:cNvSpPr>
          <p:nvPr/>
        </p:nvSpPr>
        <p:spPr bwMode="auto">
          <a:xfrm>
            <a:off x="1187450" y="5986463"/>
            <a:ext cx="6362700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FFFF"/>
                </a:solidFill>
              </a:rPr>
              <a:t>*Discontinue treatment if tests on animal prove negative.</a:t>
            </a:r>
          </a:p>
        </p:txBody>
      </p:sp>
      <p:sp>
        <p:nvSpPr>
          <p:cNvPr id="15381" name="Line 22"/>
          <p:cNvSpPr>
            <a:spLocks noChangeShapeType="1"/>
          </p:cNvSpPr>
          <p:nvPr/>
        </p:nvSpPr>
        <p:spPr bwMode="auto">
          <a:xfrm>
            <a:off x="1076325" y="5873750"/>
            <a:ext cx="7081838" cy="0"/>
          </a:xfrm>
          <a:prstGeom prst="line">
            <a:avLst/>
          </a:prstGeom>
          <a:noFill/>
          <a:ln w="12700">
            <a:solidFill>
              <a:srgbClr val="FFFF66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IN"/>
          </a:p>
        </p:txBody>
      </p:sp>
      <p:pic>
        <p:nvPicPr>
          <p:cNvPr id="2050" name="Picture 2" descr="Image result for diagnosis of rabi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214290"/>
            <a:ext cx="8215370" cy="664371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Image result for diagnosis of rabi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3429024" cy="267653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28596" y="3143248"/>
            <a:ext cx="3071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 err="1" smtClean="0"/>
              <a:t>Immunofluroscent</a:t>
            </a:r>
            <a:r>
              <a:rPr lang="en-IN" dirty="0" smtClean="0"/>
              <a:t> stain</a:t>
            </a:r>
            <a:endParaRPr lang="en-IN" dirty="0"/>
          </a:p>
        </p:txBody>
      </p:sp>
      <p:pic>
        <p:nvPicPr>
          <p:cNvPr id="94212" name="Picture 4" descr="Related imag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1048872"/>
            <a:ext cx="4815540" cy="322133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643438" y="4572008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 err="1" smtClean="0"/>
              <a:t>Negri</a:t>
            </a:r>
            <a:r>
              <a:rPr lang="en-IN" dirty="0" smtClean="0"/>
              <a:t> bodies</a:t>
            </a:r>
            <a:endParaRPr lang="en-IN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0" name="Picture 6" descr="Paralytic polio is classified into three types... Spinal polio - the most common, and accounted for 79% of paralytic cases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 descr="Rabies Vaccine&#10;ï In previously unvaccinated , five IM doses&#10;day 0 , 3 , 7 , 14 , 28.&#10;ï In previously immunised , two boost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57166"/>
            <a:ext cx="8215370" cy="59197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 descr="ï Local reactions :- pain , erythema , edema , pruritus ,&#10;mild systemic reactions (fever , myalgias , headache ,&#10;nausea )&#10;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785794"/>
            <a:ext cx="7715304" cy="54197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571480"/>
            <a:ext cx="642942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000" b="1" dirty="0" smtClean="0"/>
              <a:t>Pre exposure Prophylaxis : using of vaccines</a:t>
            </a:r>
          </a:p>
          <a:p>
            <a:r>
              <a:rPr lang="en-IN" dirty="0" smtClean="0"/>
              <a:t> </a:t>
            </a:r>
            <a:endParaRPr lang="en-IN" dirty="0"/>
          </a:p>
        </p:txBody>
      </p:sp>
      <p:pic>
        <p:nvPicPr>
          <p:cNvPr id="97284" name="Picture 4" descr="raBies VaCCiNe&#10;1. Nervous Tissue Vaccine (NTV)&#10;2. Duck Embryo Vaccine (DEV)&#10;Purified Chick Embryo Cell RabAvertÂ® (PCEC)&#10;3.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214422"/>
            <a:ext cx="6786610" cy="52054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 descr="Image result for epidemiology of rabi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7929618" cy="62151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28794" y="357166"/>
            <a:ext cx="450059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800" dirty="0" err="1" smtClean="0"/>
              <a:t>Hepatities</a:t>
            </a:r>
            <a:endParaRPr lang="en-IN" sz="2800" dirty="0" smtClean="0"/>
          </a:p>
          <a:p>
            <a:pPr algn="ctr"/>
            <a:endParaRPr lang="en-IN" dirty="0"/>
          </a:p>
        </p:txBody>
      </p:sp>
      <p:pic>
        <p:nvPicPr>
          <p:cNvPr id="99330" name="Picture 2" descr="Image result for hepatitis pp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928670"/>
            <a:ext cx="7953375" cy="52864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 descr="HEPATITIS VIRUSES &lt;ul&gt;&lt;li&gt;Hepatitis A (HAV) Picornaviridae (1973) &lt;/li&gt;&lt;/ul&gt;&lt;ul&gt;&lt;li&gt;Hepatitis B (HBV) Hepadnaviridae (1970..."/>
          <p:cNvPicPr>
            <a:picLocks noChangeAspect="1" noChangeArrowheads="1"/>
          </p:cNvPicPr>
          <p:nvPr/>
        </p:nvPicPr>
        <p:blipFill>
          <a:blip r:embed="rId2"/>
          <a:srcRect r="1739" b="61003"/>
          <a:stretch>
            <a:fillRect/>
          </a:stretch>
        </p:blipFill>
        <p:spPr bwMode="auto">
          <a:xfrm>
            <a:off x="357158" y="1214422"/>
            <a:ext cx="8072494" cy="114300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857356" y="571480"/>
            <a:ext cx="57864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dirty="0" smtClean="0"/>
              <a:t>                             Antigenic structure</a:t>
            </a:r>
            <a:endParaRPr lang="en-IN" sz="2400" dirty="0"/>
          </a:p>
        </p:txBody>
      </p:sp>
      <p:pic>
        <p:nvPicPr>
          <p:cNvPr id="100358" name="Picture 6" descr="Hepatitis A&#10;- Known as infectious hepatitis, Spread&#10;by fecal-oral route, results from the&#10;consumption of contaminated wate..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57232"/>
            <a:ext cx="9753600" cy="5486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82" name="Picture 6" descr="Hepatitis A: Pathogenesis:&#10;- HAV is shed in large quantity into the&#10;stool approximately 10 days before&#10;symptoms of jaundic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2918"/>
            <a:ext cx="8072462" cy="5486400"/>
          </a:xfrm>
          <a:prstGeom prst="rect">
            <a:avLst/>
          </a:prstGeom>
          <a:noFill/>
        </p:spPr>
      </p:pic>
      <p:cxnSp>
        <p:nvCxnSpPr>
          <p:cNvPr id="4" name="Straight Connector 3"/>
          <p:cNvCxnSpPr/>
          <p:nvPr/>
        </p:nvCxnSpPr>
        <p:spPr>
          <a:xfrm>
            <a:off x="785786" y="4357694"/>
            <a:ext cx="2714644" cy="5715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rot="10800000" flipV="1">
            <a:off x="642910" y="4429132"/>
            <a:ext cx="3071834" cy="428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2" descr="- Icterus resulting from the damage of&#10;the liver occurs when cell-mediated&#10;immune response and antibody to the&#10;virus can b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14290"/>
            <a:ext cx="8001056" cy="62007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2" descr="Hepatitis A: Epidemiology:&#10;- Spread rapidly because most infected people&#10;are contagious 10 to 14 days before&#10;symptoms occu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8358246" cy="6215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2" descr="Hepatitis A: Laboratory Diagnosis:&#10;- The course of clinical symptoms, identification for known infected source.&#10;- Most imp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14290"/>
            <a:ext cx="8072494" cy="60007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en-IN" sz="2800" dirty="0" smtClean="0"/>
              <a:t>Pathogenesis</a:t>
            </a:r>
            <a:endParaRPr lang="en-IN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>
              <a:buNone/>
            </a:pPr>
            <a:r>
              <a:rPr lang="en-IN" dirty="0" smtClean="0"/>
              <a:t>                                  Pharynx</a:t>
            </a:r>
            <a:endParaRPr lang="en-IN" dirty="0"/>
          </a:p>
        </p:txBody>
      </p:sp>
      <p:cxnSp>
        <p:nvCxnSpPr>
          <p:cNvPr id="5" name="Straight Arrow Connector 4"/>
          <p:cNvCxnSpPr/>
          <p:nvPr/>
        </p:nvCxnSpPr>
        <p:spPr>
          <a:xfrm rot="5400000">
            <a:off x="4143372" y="1427942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000364" y="1571613"/>
            <a:ext cx="32861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 smtClean="0"/>
              <a:t>Gastro intestinal track</a:t>
            </a:r>
          </a:p>
          <a:p>
            <a:endParaRPr lang="en-IN" dirty="0"/>
          </a:p>
        </p:txBody>
      </p:sp>
      <p:cxnSp>
        <p:nvCxnSpPr>
          <p:cNvPr id="10" name="Straight Arrow Connector 9"/>
          <p:cNvCxnSpPr/>
          <p:nvPr/>
        </p:nvCxnSpPr>
        <p:spPr>
          <a:xfrm rot="5400000">
            <a:off x="4036215" y="2106603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143240" y="2357430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 smtClean="0"/>
              <a:t>Lymphatic tissue</a:t>
            </a:r>
            <a:endParaRPr lang="en-IN" dirty="0"/>
          </a:p>
        </p:txBody>
      </p:sp>
      <p:cxnSp>
        <p:nvCxnSpPr>
          <p:cNvPr id="14" name="Straight Arrow Connector 13"/>
          <p:cNvCxnSpPr/>
          <p:nvPr/>
        </p:nvCxnSpPr>
        <p:spPr>
          <a:xfrm rot="5400000">
            <a:off x="4107653" y="2964653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286116" y="3143248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 smtClean="0"/>
              <a:t>Blood stream</a:t>
            </a:r>
            <a:endParaRPr lang="en-IN" dirty="0"/>
          </a:p>
        </p:txBody>
      </p:sp>
      <p:cxnSp>
        <p:nvCxnSpPr>
          <p:cNvPr id="17" name="Straight Arrow Connector 16"/>
          <p:cNvCxnSpPr/>
          <p:nvPr/>
        </p:nvCxnSpPr>
        <p:spPr>
          <a:xfrm rot="5400000">
            <a:off x="4071934" y="3714752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143240" y="3857628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 smtClean="0"/>
              <a:t>Spinal cord  and brain</a:t>
            </a:r>
            <a:endParaRPr lang="en-IN" dirty="0"/>
          </a:p>
        </p:txBody>
      </p:sp>
      <p:cxnSp>
        <p:nvCxnSpPr>
          <p:cNvPr id="20" name="Straight Arrow Connector 19"/>
          <p:cNvCxnSpPr/>
          <p:nvPr/>
        </p:nvCxnSpPr>
        <p:spPr>
          <a:xfrm rot="5400000">
            <a:off x="4071934" y="4357694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143108" y="4572008"/>
            <a:ext cx="5214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 smtClean="0"/>
              <a:t>Replication in </a:t>
            </a:r>
            <a:r>
              <a:rPr lang="en-IN" dirty="0" err="1" smtClean="0"/>
              <a:t>motar</a:t>
            </a:r>
            <a:r>
              <a:rPr lang="en-IN" dirty="0" smtClean="0"/>
              <a:t> neuron , destruction of cells</a:t>
            </a:r>
            <a:endParaRPr lang="en-IN" dirty="0"/>
          </a:p>
        </p:txBody>
      </p:sp>
      <p:cxnSp>
        <p:nvCxnSpPr>
          <p:cNvPr id="23" name="Straight Arrow Connector 22"/>
          <p:cNvCxnSpPr/>
          <p:nvPr/>
        </p:nvCxnSpPr>
        <p:spPr>
          <a:xfrm rot="5400000">
            <a:off x="4000496" y="5072074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428860" y="5429264"/>
            <a:ext cx="3571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 smtClean="0"/>
              <a:t>                      Poliomyelitis</a:t>
            </a:r>
            <a:endParaRPr lang="en-IN" dirty="0"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 descr="Hepatitis A: Clinical Syndrome:&#10;- Similar to HBV.&#10;- Immune-mediated damage to the liver.&#10;- Intensify for 4-6 days before t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57166"/>
            <a:ext cx="8001056" cy="60007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 descr="Hepatitis B:&#10;- Previously known as serum hepatitis.&#10;- Spread parenterally by blood or needles, by sexual&#10;contact, and peri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8143932" cy="60722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 descr="- Specifically, the genome is small, circular,&#10;partly double-stranded DNA of 3200 bases.&#10;- Encodes a reverse transcriptase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8572560" cy="65008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Picture 2" descr="Hepatitis B: Epidemiology:&#10;- In the world one out of three people have been infected with HBV.&#10;- Chronic HBV infection &gt; 3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8429684" cy="62151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2" descr="Chronic infection:&#10;- 5-10% of cases.&#10;- Usually after mild or inapparent initial disease.&#10;- One third of those people have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85828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Picture 2" descr="PHC (primary Hepatocellular Carcinoma):&#10;Hepatic carcinoma, primary. Large multifocal hepatocellular carcinoma (HCC) in an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8358246" cy="6572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6" name="Picture 2" descr="- IgM anti-HBc is the best way to diagnose a recent acute infection.&#10;- The amount of virus in blood: determined by quantit..."/>
          <p:cNvPicPr>
            <a:picLocks noChangeAspect="1" noChangeArrowheads="1"/>
          </p:cNvPicPr>
          <p:nvPr/>
        </p:nvPicPr>
        <p:blipFill>
          <a:blip r:embed="rId2"/>
          <a:srcRect b="55729"/>
          <a:stretch>
            <a:fillRect/>
          </a:stretch>
        </p:blipFill>
        <p:spPr bwMode="auto">
          <a:xfrm>
            <a:off x="0" y="0"/>
            <a:ext cx="8929750" cy="3786190"/>
          </a:xfrm>
          <a:prstGeom prst="rect">
            <a:avLst/>
          </a:prstGeom>
          <a:noFill/>
        </p:spPr>
      </p:pic>
      <p:pic>
        <p:nvPicPr>
          <p:cNvPr id="113668" name="Picture 4" descr="Hepatitis B: Treatment, prevention, and control:&#10;- Hepatitis B immune globulin may be administered&#10;within a week of exposu..."/>
          <p:cNvPicPr>
            <a:picLocks noChangeAspect="1" noChangeArrowheads="1"/>
          </p:cNvPicPr>
          <p:nvPr/>
        </p:nvPicPr>
        <p:blipFill>
          <a:blip r:embed="rId3"/>
          <a:srcRect t="9115" r="9179" b="64844"/>
          <a:stretch>
            <a:fillRect/>
          </a:stretch>
        </p:blipFill>
        <p:spPr bwMode="auto">
          <a:xfrm>
            <a:off x="357158" y="4214818"/>
            <a:ext cx="8286776" cy="14287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0" name="Picture 2" descr="Hepatitis C&#10;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04"/>
            <a:ext cx="8786842" cy="64293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 descr="Hepatitis B: Clinical Syndrome:&#10;Acute infection:&#10;- Less symptomatic or asymptomatic in children.&#10;- Long incubation, insidi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428604"/>
            <a:ext cx="8215370" cy="60722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PATHOGNOMONIC SIGNflaccid paralysis, weakness or paralysis andreduced muscle tone.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0"/>
            <a:ext cx="8072494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186</Words>
  <Application>Microsoft Office PowerPoint</Application>
  <PresentationFormat>On-screen Show (4:3)</PresentationFormat>
  <Paragraphs>59</Paragraphs>
  <Slides>88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88</vt:i4>
      </vt:variant>
    </vt:vector>
  </HeadingPairs>
  <TitlesOfParts>
    <vt:vector size="89" baseType="lpstr">
      <vt:lpstr>Office Theme</vt:lpstr>
      <vt:lpstr>Viral medical microbiology</vt:lpstr>
      <vt:lpstr>POLIO</vt:lpstr>
      <vt:lpstr>Slide 3</vt:lpstr>
      <vt:lpstr>classification</vt:lpstr>
      <vt:lpstr>Slide 5</vt:lpstr>
      <vt:lpstr>Antigenic structure</vt:lpstr>
      <vt:lpstr>Slide 7</vt:lpstr>
      <vt:lpstr>Pathogenesis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Measles (Rubeola)</vt:lpstr>
      <vt:lpstr>Slide 27</vt:lpstr>
      <vt:lpstr>Slide 28</vt:lpstr>
      <vt:lpstr>Measles Pathogenesis</vt:lpstr>
      <vt:lpstr>Slide 30</vt:lpstr>
      <vt:lpstr>Slide 31</vt:lpstr>
      <vt:lpstr>Slide 32</vt:lpstr>
      <vt:lpstr>Slide 33</vt:lpstr>
      <vt:lpstr>Pathogenesis</vt:lpstr>
      <vt:lpstr>Slide 35</vt:lpstr>
      <vt:lpstr>Slide 36</vt:lpstr>
      <vt:lpstr>Slide 37</vt:lpstr>
      <vt:lpstr>Slide 38</vt:lpstr>
      <vt:lpstr>Slide 39</vt:lpstr>
      <vt:lpstr>Slide 40</vt:lpstr>
      <vt:lpstr>MUMPS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Rabies </vt:lpstr>
      <vt:lpstr>Slide 56</vt:lpstr>
      <vt:lpstr>Antigenic structure</vt:lpstr>
      <vt:lpstr>Slide 58</vt:lpstr>
      <vt:lpstr>Rabies virus structure</vt:lpstr>
      <vt:lpstr>Slide 60</vt:lpstr>
      <vt:lpstr>Slide 61</vt:lpstr>
      <vt:lpstr>Slide 62</vt:lpstr>
      <vt:lpstr>Slide 63</vt:lpstr>
      <vt:lpstr>Slide 64</vt:lpstr>
      <vt:lpstr> 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Slide 78</vt:lpstr>
      <vt:lpstr>Slide 79</vt:lpstr>
      <vt:lpstr>Slide 80</vt:lpstr>
      <vt:lpstr>Slide 81</vt:lpstr>
      <vt:lpstr>Slide 82</vt:lpstr>
      <vt:lpstr>Slide 83</vt:lpstr>
      <vt:lpstr>Slide 84</vt:lpstr>
      <vt:lpstr>Slide 85</vt:lpstr>
      <vt:lpstr>Slide 86</vt:lpstr>
      <vt:lpstr>Slide 87</vt:lpstr>
      <vt:lpstr>Slide 88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Viral medical microbiology</dc:title>
  <dc:creator>User</dc:creator>
  <cp:lastModifiedBy>Deepthi kiran</cp:lastModifiedBy>
  <cp:revision>98</cp:revision>
  <dcterms:created xsi:type="dcterms:W3CDTF">2019-02-11T04:27:16Z</dcterms:created>
  <dcterms:modified xsi:type="dcterms:W3CDTF">2019-11-22T16:31:15Z</dcterms:modified>
</cp:coreProperties>
</file>